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6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2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9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3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973E-CCB3-4940-8138-C4D13D841D5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F257-EB8B-4D61-A825-5497FA6F0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qhycc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32695"/>
            <a:ext cx="11579476" cy="576905"/>
          </a:xfrm>
        </p:spPr>
        <p:txBody>
          <a:bodyPr>
            <a:noAutofit/>
          </a:bodyPr>
          <a:lstStyle/>
          <a:p>
            <a:r>
              <a:rPr lang="en-US" sz="3400" b="1" u="sng" dirty="0" smtClean="0">
                <a:latin typeface="Chaparral Pro" panose="02060503040505020203" pitchFamily="18" charset="0"/>
              </a:rPr>
              <a:t>(Preliminary) WIYN </a:t>
            </a:r>
            <a:r>
              <a:rPr lang="en-US" sz="3400" b="1" u="sng" dirty="0" smtClean="0">
                <a:latin typeface="Chaparral Pro" panose="02060503040505020203" pitchFamily="18" charset="0"/>
              </a:rPr>
              <a:t>0.9 Meter Collimation Procedure</a:t>
            </a:r>
            <a:endParaRPr lang="en-US" sz="3400" b="1" u="sng" dirty="0">
              <a:latin typeface="Chaparral Pro" panose="02060503040505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37" y="609832"/>
            <a:ext cx="78030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200" dirty="0" smtClean="0">
                <a:latin typeface="Chaparral Pro" panose="02060503040505020203" pitchFamily="18" charset="0"/>
              </a:rPr>
              <a:t>Tilt the </a:t>
            </a:r>
            <a:r>
              <a:rPr lang="en-US" sz="2200" dirty="0" smtClean="0">
                <a:latin typeface="Chaparral Pro" panose="02060503040505020203" pitchFamily="18" charset="0"/>
              </a:rPr>
              <a:t>telescope to Mirror Cover Park position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>
                <a:latin typeface="Chaparral Pro" panose="02060503040505020203" pitchFamily="18" charset="0"/>
              </a:rPr>
              <a:t>Remove mirror cover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>
                <a:latin typeface="Chaparral Pro" panose="02060503040505020203" pitchFamily="18" charset="0"/>
              </a:rPr>
              <a:t>Release the two secondary mirror holder clamps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Chaparral Pro" panose="02060503040505020203" pitchFamily="18" charset="0"/>
              </a:rPr>
              <a:t>The East one first – (Figure 1)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Chaparral Pro" panose="02060503040505020203" pitchFamily="18" charset="0"/>
              </a:rPr>
              <a:t>Then, holding on to the secondary support,</a:t>
            </a:r>
          </a:p>
          <a:p>
            <a:pPr lvl="2"/>
            <a:r>
              <a:rPr lang="en-US" sz="2200" dirty="0">
                <a:latin typeface="Chaparral Pro" panose="02060503040505020203" pitchFamily="18" charset="0"/>
              </a:rPr>
              <a:t>r</a:t>
            </a:r>
            <a:r>
              <a:rPr lang="en-US" sz="2200" dirty="0" smtClean="0">
                <a:latin typeface="Chaparral Pro" panose="02060503040505020203" pitchFamily="18" charset="0"/>
              </a:rPr>
              <a:t>elease </a:t>
            </a:r>
            <a:r>
              <a:rPr lang="en-US" sz="2200" dirty="0" smtClean="0">
                <a:latin typeface="Chaparral Pro" panose="02060503040505020203" pitchFamily="18" charset="0"/>
              </a:rPr>
              <a:t>the west clamp – (</a:t>
            </a:r>
            <a:r>
              <a:rPr lang="en-US" sz="2200" dirty="0" smtClean="0">
                <a:latin typeface="Chaparral Pro" panose="02060503040505020203" pitchFamily="18" charset="0"/>
              </a:rPr>
              <a:t>Figure 2)</a:t>
            </a:r>
          </a:p>
          <a:p>
            <a:r>
              <a:rPr lang="en-US" sz="2200" dirty="0">
                <a:latin typeface="Chaparral Pro" panose="02060503040505020203" pitchFamily="18" charset="0"/>
              </a:rPr>
              <a:t>NOTE:  To loosen the secondary </a:t>
            </a:r>
            <a:r>
              <a:rPr lang="en-US" sz="2200" dirty="0" smtClean="0">
                <a:latin typeface="Chaparral Pro" panose="02060503040505020203" pitchFamily="18" charset="0"/>
              </a:rPr>
              <a:t>mirror clamps</a:t>
            </a:r>
            <a:r>
              <a:rPr lang="en-US" sz="2200" dirty="0">
                <a:latin typeface="Chaparral Pro" panose="02060503040505020203" pitchFamily="18" charset="0"/>
              </a:rPr>
              <a:t>, turn the inner locking segment (Figure </a:t>
            </a:r>
            <a:r>
              <a:rPr lang="en-US" sz="2200" dirty="0" smtClean="0">
                <a:latin typeface="Chaparral Pro" panose="02060503040505020203" pitchFamily="18" charset="0"/>
              </a:rPr>
              <a:t>3 </a:t>
            </a:r>
            <a:r>
              <a:rPr lang="en-US" sz="2200" dirty="0">
                <a:latin typeface="Chaparral Pro" panose="02060503040505020203" pitchFamily="18" charset="0"/>
              </a:rPr>
              <a:t>- </a:t>
            </a:r>
            <a:r>
              <a:rPr lang="en-US" sz="2200" dirty="0" smtClean="0">
                <a:latin typeface="Chaparral Pro" panose="02060503040505020203" pitchFamily="18" charset="0"/>
              </a:rPr>
              <a:t>A) counter-clockwise</a:t>
            </a:r>
            <a:r>
              <a:rPr lang="en-US" sz="2200" dirty="0">
                <a:latin typeface="Chaparral Pro" panose="02060503040505020203" pitchFamily="18" charset="0"/>
              </a:rPr>
              <a:t>, until it’s loose. Then, turn the </a:t>
            </a:r>
            <a:r>
              <a:rPr lang="en-US" sz="2200" dirty="0" smtClean="0">
                <a:latin typeface="Chaparral Pro" panose="02060503040505020203" pitchFamily="18" charset="0"/>
              </a:rPr>
              <a:t>outer segment</a:t>
            </a:r>
            <a:r>
              <a:rPr lang="en-US" sz="2200" dirty="0">
                <a:latin typeface="Chaparral Pro" panose="02060503040505020203" pitchFamily="18" charset="0"/>
              </a:rPr>
              <a:t>, the lock (Figure </a:t>
            </a:r>
            <a:r>
              <a:rPr lang="en-US" sz="2200" dirty="0" smtClean="0">
                <a:latin typeface="Chaparral Pro" panose="02060503040505020203" pitchFamily="18" charset="0"/>
              </a:rPr>
              <a:t>3 </a:t>
            </a:r>
            <a:r>
              <a:rPr lang="en-US" sz="2200" dirty="0">
                <a:latin typeface="Chaparral Pro" panose="02060503040505020203" pitchFamily="18" charset="0"/>
              </a:rPr>
              <a:t>- B), until </a:t>
            </a:r>
            <a:r>
              <a:rPr lang="en-US" sz="2200" dirty="0" smtClean="0">
                <a:latin typeface="Chaparral Pro" panose="02060503040505020203" pitchFamily="18" charset="0"/>
              </a:rPr>
              <a:t>it </a:t>
            </a:r>
            <a:r>
              <a:rPr lang="en-US" sz="2200" dirty="0">
                <a:latin typeface="Chaparral Pro" panose="02060503040505020203" pitchFamily="18" charset="0"/>
              </a:rPr>
              <a:t>“pops” out</a:t>
            </a:r>
            <a:r>
              <a:rPr lang="en-US" sz="2200" dirty="0" smtClean="0">
                <a:latin typeface="Chaparral Pro" panose="02060503040505020203" pitchFamily="18" charset="0"/>
              </a:rPr>
              <a:t>.</a:t>
            </a: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4"/>
            </a:pPr>
            <a:r>
              <a:rPr lang="en-US" sz="2200" dirty="0">
                <a:latin typeface="Chaparral Pro" panose="02060503040505020203" pitchFamily="18" charset="0"/>
              </a:rPr>
              <a:t>Unplug the plastic connector indicated in (Figure </a:t>
            </a:r>
            <a:r>
              <a:rPr lang="en-US" sz="2200" dirty="0" smtClean="0">
                <a:latin typeface="Chaparral Pro" panose="02060503040505020203" pitchFamily="18" charset="0"/>
              </a:rPr>
              <a:t>4)</a:t>
            </a:r>
            <a:endParaRPr lang="en-US" sz="2200" dirty="0">
              <a:latin typeface="Chaparral Pro" panose="02060503040505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7980" y="3588039"/>
            <a:ext cx="108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1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8945" y="3571498"/>
            <a:ext cx="10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2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2107" y="1438828"/>
            <a:ext cx="2825968" cy="1589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6764" y="1438827"/>
            <a:ext cx="2825967" cy="1589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5650" y="6519395"/>
            <a:ext cx="10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3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72544" y="6439030"/>
            <a:ext cx="10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4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77686" y="4151083"/>
            <a:ext cx="3540951" cy="2371084"/>
            <a:chOff x="5077686" y="4289633"/>
            <a:chExt cx="3540951" cy="23710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86" y="4668932"/>
              <a:ext cx="3540951" cy="199178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6594943" y="4289633"/>
              <a:ext cx="1394934" cy="1045432"/>
              <a:chOff x="6594943" y="4289633"/>
              <a:chExt cx="1394934" cy="104543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751703" y="4603545"/>
                <a:ext cx="1061955" cy="731520"/>
                <a:chOff x="6751703" y="4421651"/>
                <a:chExt cx="1061955" cy="859051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6751703" y="4421651"/>
                  <a:ext cx="154111" cy="812262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7525769" y="4421651"/>
                  <a:ext cx="287889" cy="859051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6594943" y="4289633"/>
                <a:ext cx="1394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A                  B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026950" y="4520415"/>
            <a:ext cx="3064406" cy="1972342"/>
            <a:chOff x="9026950" y="4520415"/>
            <a:chExt cx="3064406" cy="197234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950" y="4520415"/>
              <a:ext cx="2921808" cy="1972342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H="1">
              <a:off x="11223947" y="4710126"/>
              <a:ext cx="867409" cy="1848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46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09" y="3006364"/>
            <a:ext cx="66627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4"/>
            </a:pPr>
            <a:r>
              <a:rPr lang="en-US" sz="2200" dirty="0" smtClean="0">
                <a:latin typeface="Chaparral Pro" panose="02060503040505020203" pitchFamily="18" charset="0"/>
              </a:rPr>
              <a:t>Rotate the secondary mirror assembly ~ 150 degrees, so the front of the secondary can be accessed (Figures 5 &amp; 6)</a:t>
            </a:r>
          </a:p>
          <a:p>
            <a:pPr marL="457200" indent="-457200">
              <a:buFontTx/>
              <a:buAutoNum type="arabicParenR" startAt="4"/>
            </a:pPr>
            <a:r>
              <a:rPr lang="en-US" sz="2200" dirty="0">
                <a:latin typeface="Chaparral Pro" panose="02060503040505020203" pitchFamily="18" charset="0"/>
              </a:rPr>
              <a:t>Remove the black secondary mirror center mask, which is about 4” in diameter via three screws  (Figures 6 &amp; 7). 					           This will reveal a small cross that has been etched into the center of the secondary mirror, which is used for this collimation procedure. (Figures 8 &amp; 9</a:t>
            </a:r>
            <a:r>
              <a:rPr lang="en-US" sz="2200" dirty="0" smtClean="0">
                <a:latin typeface="Chaparral Pro" panose="02060503040505020203" pitchFamily="18" charset="0"/>
              </a:rPr>
              <a:t>)</a:t>
            </a:r>
            <a:endParaRPr lang="en-US" sz="2200" dirty="0">
              <a:latin typeface="Chaparral Pro" panose="02060503040505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1284" y="3966230"/>
            <a:ext cx="108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7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3763" y="921717"/>
            <a:ext cx="3896976" cy="21920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02620" y="2309361"/>
            <a:ext cx="10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5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9360" y="3977139"/>
            <a:ext cx="108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>
                <a:latin typeface="Chaparral Pro" panose="02060503040505020203" pitchFamily="18" charset="0"/>
              </a:rPr>
              <a:t>6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90605" y="6480678"/>
            <a:ext cx="10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9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27524" y="4469776"/>
            <a:ext cx="4668846" cy="2071244"/>
            <a:chOff x="7327524" y="4469776"/>
            <a:chExt cx="4668846" cy="20712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854" y="4469776"/>
              <a:ext cx="2076516" cy="201090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524" y="4485149"/>
              <a:ext cx="2075404" cy="2055871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8375066" y="5305120"/>
              <a:ext cx="2538022" cy="1311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836604" y="4934295"/>
              <a:ext cx="802756" cy="8728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896780" y="6480673"/>
            <a:ext cx="10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>
                <a:latin typeface="Chaparral Pro" panose="02060503040505020203" pitchFamily="18" charset="0"/>
              </a:rPr>
              <a:t>8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89" y="151998"/>
            <a:ext cx="3835312" cy="21573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62256" y="69253"/>
            <a:ext cx="2907164" cy="3952762"/>
            <a:chOff x="6262256" y="69253"/>
            <a:chExt cx="2907164" cy="39527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116384" y="924103"/>
              <a:ext cx="3907886" cy="219818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V="1">
              <a:off x="6262256" y="2227244"/>
              <a:ext cx="1420206" cy="17947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38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9" y="82722"/>
            <a:ext cx="80990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6"/>
            </a:pPr>
            <a:r>
              <a:rPr lang="en-US" sz="2200" dirty="0" smtClean="0">
                <a:latin typeface="Chaparral Pro" panose="02060503040505020203" pitchFamily="18" charset="0"/>
              </a:rPr>
              <a:t>Put </a:t>
            </a:r>
            <a:r>
              <a:rPr lang="en-US" sz="2200" dirty="0">
                <a:latin typeface="Chaparral Pro" panose="02060503040505020203" pitchFamily="18" charset="0"/>
              </a:rPr>
              <a:t>the secondary mirror back into its normal position and tighten the east and west secondary mirror clamps and locks. </a:t>
            </a: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7"/>
            </a:pPr>
            <a:r>
              <a:rPr lang="en-US" sz="2200" dirty="0">
                <a:latin typeface="Chaparral Pro" panose="02060503040505020203" pitchFamily="18" charset="0"/>
              </a:rPr>
              <a:t>Plug the plastic connector back in place.</a:t>
            </a:r>
          </a:p>
          <a:p>
            <a:pPr marL="457200" indent="-457200">
              <a:buAutoNum type="arabicParenR" startAt="7"/>
            </a:pPr>
            <a:r>
              <a:rPr lang="en-US" sz="2200" dirty="0">
                <a:latin typeface="Chaparral Pro" panose="02060503040505020203" pitchFamily="18" charset="0"/>
              </a:rPr>
              <a:t>Move the telescope to Zenith Park position.</a:t>
            </a:r>
          </a:p>
          <a:p>
            <a:pPr marL="457200" indent="-457200">
              <a:buAutoNum type="arabicParenR" startAt="7"/>
            </a:pPr>
            <a:r>
              <a:rPr lang="en-US" sz="2200" dirty="0">
                <a:latin typeface="Chaparral Pro" panose="02060503040505020203" pitchFamily="18" charset="0"/>
              </a:rPr>
              <a:t>Install the telescope mount stabilization bar.  </a:t>
            </a:r>
            <a:r>
              <a:rPr lang="en-US" sz="2200" dirty="0" smtClean="0">
                <a:latin typeface="Chaparral Pro" panose="02060503040505020203" pitchFamily="18" charset="0"/>
              </a:rPr>
              <a:t>(The telescope is about to become unbalanced.)       (Figure </a:t>
            </a:r>
            <a:r>
              <a:rPr lang="en-US" sz="2200" dirty="0">
                <a:latin typeface="Chaparral Pro" panose="02060503040505020203" pitchFamily="18" charset="0"/>
              </a:rPr>
              <a:t>10)</a:t>
            </a:r>
          </a:p>
          <a:p>
            <a:pPr marL="457200" indent="-457200">
              <a:buAutoNum type="arabicParenR" startAt="7"/>
            </a:pPr>
            <a:r>
              <a:rPr lang="en-US" sz="2200" dirty="0">
                <a:latin typeface="Chaparral Pro" panose="02060503040505020203" pitchFamily="18" charset="0"/>
              </a:rPr>
              <a:t>Remove wiring, power cords etc., that are attached to the guide cameras, filter wheel and imaging (HDI) camera.</a:t>
            </a:r>
          </a:p>
          <a:p>
            <a:pPr marL="457200" indent="-457200">
              <a:buAutoNum type="arabicParenR" startAt="7"/>
            </a:pPr>
            <a:r>
              <a:rPr lang="en-US" sz="2200" dirty="0">
                <a:latin typeface="Chaparral Pro" panose="02060503040505020203" pitchFamily="18" charset="0"/>
              </a:rPr>
              <a:t>Remove HDI and set it off to the side. (It is not necessary to turn OFF HDI or disconnect the primary cooling cables, connected to the camera.)</a:t>
            </a:r>
          </a:p>
          <a:p>
            <a:pPr marL="457200" indent="-457200">
              <a:buAutoNum type="arabicParenR" startAt="7"/>
            </a:pPr>
            <a:r>
              <a:rPr lang="en-US" sz="2200" dirty="0">
                <a:latin typeface="Chaparral Pro" panose="02060503040505020203" pitchFamily="18" charset="0"/>
              </a:rPr>
              <a:t>Remove the telescope </a:t>
            </a:r>
            <a:r>
              <a:rPr lang="en-US" sz="2200" dirty="0" smtClean="0">
                <a:latin typeface="Chaparral Pro" panose="02060503040505020203" pitchFamily="18" charset="0"/>
              </a:rPr>
              <a:t>optics “corrector/filter wheel” </a:t>
            </a:r>
            <a:r>
              <a:rPr lang="en-US" sz="2200" dirty="0">
                <a:latin typeface="Chaparral Pro" panose="02060503040505020203" pitchFamily="18" charset="0"/>
              </a:rPr>
              <a:t>assembly. (Figures 11 &amp; 12</a:t>
            </a:r>
            <a:r>
              <a:rPr lang="en-US" sz="2200" dirty="0" smtClean="0">
                <a:latin typeface="Chaparral Pro" panose="02060503040505020203" pitchFamily="18" charset="0"/>
              </a:rPr>
              <a:t>)</a:t>
            </a:r>
            <a:endParaRPr lang="en-US" sz="2200" dirty="0">
              <a:latin typeface="Chaparral Pro" panose="02060503040505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5141" y="3951402"/>
            <a:ext cx="130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10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5566" y="6457890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12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043" y="6457890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11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769" y="928996"/>
            <a:ext cx="3868679" cy="21761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59" y="4565321"/>
            <a:ext cx="3406987" cy="19164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48" y="4565320"/>
            <a:ext cx="3406988" cy="19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9" y="151997"/>
            <a:ext cx="65398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13"/>
            </a:pPr>
            <a:r>
              <a:rPr lang="en-US" sz="2200" dirty="0" smtClean="0">
                <a:latin typeface="Chaparral Pro" panose="02060503040505020203" pitchFamily="18" charset="0"/>
              </a:rPr>
              <a:t>Install the collimator plate/holder assembly. (Figure 13)</a:t>
            </a:r>
          </a:p>
          <a:p>
            <a:pPr marL="457200" indent="-457200">
              <a:buFontTx/>
              <a:buAutoNum type="arabicParenR" startAt="13"/>
            </a:pPr>
            <a:r>
              <a:rPr lang="en-US" sz="2200" dirty="0">
                <a:latin typeface="Chaparral Pro" panose="02060503040505020203" pitchFamily="18" charset="0"/>
              </a:rPr>
              <a:t>Install the Takshashi collimator and look into the collimator to inspect the coarse collimation of the telescope. (Figures 14, 15, 16 &amp; 17) </a:t>
            </a:r>
            <a:r>
              <a:rPr lang="en-US" sz="2200" dirty="0" smtClean="0">
                <a:latin typeface="Chaparral Pro" panose="02060503040505020203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6494" y="2272147"/>
            <a:ext cx="130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13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649" y="6465590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15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519" y="6465590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14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24287"/>
            <a:ext cx="3818417" cy="2147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0875" y="3584851"/>
            <a:ext cx="3728466" cy="209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082" y="3584846"/>
            <a:ext cx="3728473" cy="209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9191" y="3584847"/>
            <a:ext cx="3728472" cy="20972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01027" y="6456150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17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1898" y="3584851"/>
            <a:ext cx="3728467" cy="20972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78186" y="6463966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16</a:t>
            </a:r>
            <a:endParaRPr lang="en-US" sz="2000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6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8" y="-408"/>
            <a:ext cx="119458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15"/>
            </a:pPr>
            <a:r>
              <a:rPr lang="en-US" sz="2200" dirty="0" smtClean="0">
                <a:latin typeface="Chaparral Pro" panose="02060503040505020203" pitchFamily="18" charset="0"/>
              </a:rPr>
              <a:t>To adjust the collimation of the secondary, plug the collimation hand paddle into the port labelled, “J5 COL H.P.” (Figures 18, 19, 20 &amp; 21)</a:t>
            </a:r>
          </a:p>
          <a:p>
            <a:pPr marL="457200" indent="-457200">
              <a:buAutoNum type="arabicParenR" startAt="15"/>
            </a:pPr>
            <a:endParaRPr lang="en-US" sz="2200" dirty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marL="457200" indent="-457200">
              <a:buAutoNum type="arabicParenR" startAt="15"/>
            </a:pPr>
            <a:r>
              <a:rPr lang="en-US" sz="2200" dirty="0" smtClean="0">
                <a:latin typeface="Chaparral Pro" panose="02060503040505020203" pitchFamily="18" charset="0"/>
              </a:rPr>
              <a:t>When the collimation is done, put the telescope back into its default configuration</a:t>
            </a:r>
          </a:p>
          <a:p>
            <a:pPr marL="457200" indent="-457200">
              <a:buAutoNum type="arabicParenR" startAt="15"/>
            </a:pPr>
            <a:endParaRPr lang="en-US" sz="2200" dirty="0" smtClean="0">
              <a:latin typeface="Chaparral Pro" panose="02060503040505020203" pitchFamily="18" charset="0"/>
            </a:endParaRPr>
          </a:p>
          <a:p>
            <a:pPr lvl="1"/>
            <a:r>
              <a:rPr lang="en-US" sz="2200" dirty="0" smtClean="0">
                <a:latin typeface="Chaparral Pro" panose="02060503040505020203" pitchFamily="18" charset="0"/>
              </a:rPr>
              <a:t>NOTE:  In a later </a:t>
            </a:r>
            <a:r>
              <a:rPr lang="en-US" sz="2200" dirty="0">
                <a:latin typeface="Chaparral Pro" panose="02060503040505020203" pitchFamily="18" charset="0"/>
              </a:rPr>
              <a:t>version of this document, we will include a section, where a </a:t>
            </a:r>
            <a:r>
              <a:rPr lang="en-US" sz="2200" dirty="0" smtClean="0">
                <a:latin typeface="Chaparral Pro" panose="02060503040505020203" pitchFamily="18" charset="0"/>
              </a:rPr>
              <a:t>camera, </a:t>
            </a:r>
            <a:r>
              <a:rPr lang="en-US" sz="2200" dirty="0" smtClean="0">
                <a:latin typeface="Chaparral Pro" panose="02060503040505020203" pitchFamily="18" charset="0"/>
                <a:hlinkClick r:id="rId2"/>
              </a:rPr>
              <a:t>www.qhyccd.com</a:t>
            </a:r>
            <a:r>
              <a:rPr lang="en-US" sz="2200" dirty="0" smtClean="0">
                <a:latin typeface="Chaparral Pro" panose="02060503040505020203" pitchFamily="18" charset="0"/>
              </a:rPr>
              <a:t> , </a:t>
            </a:r>
            <a:r>
              <a:rPr lang="en-US" sz="2200" dirty="0">
                <a:latin typeface="Chaparral Pro" panose="02060503040505020203" pitchFamily="18" charset="0"/>
              </a:rPr>
              <a:t>is attached to image </a:t>
            </a:r>
            <a:r>
              <a:rPr lang="en-US" sz="2200" dirty="0" smtClean="0">
                <a:latin typeface="Chaparral Pro" panose="02060503040505020203" pitchFamily="18" charset="0"/>
              </a:rPr>
              <a:t>and </a:t>
            </a:r>
            <a:r>
              <a:rPr lang="en-US" sz="2200" dirty="0">
                <a:latin typeface="Chaparral Pro" panose="02060503040505020203" pitchFamily="18" charset="0"/>
              </a:rPr>
              <a:t>collect </a:t>
            </a:r>
            <a:r>
              <a:rPr lang="en-US" sz="2200" dirty="0" smtClean="0">
                <a:latin typeface="Chaparral Pro" panose="02060503040505020203" pitchFamily="18" charset="0"/>
              </a:rPr>
              <a:t>quantitative collimation </a:t>
            </a:r>
            <a:r>
              <a:rPr lang="en-US" sz="2200" dirty="0">
                <a:latin typeface="Chaparral Pro" panose="02060503040505020203" pitchFamily="18" charset="0"/>
              </a:rPr>
              <a:t>data, that will be used to </a:t>
            </a:r>
            <a:r>
              <a:rPr lang="en-US" sz="2200" dirty="0" smtClean="0">
                <a:latin typeface="Chaparral Pro" panose="02060503040505020203" pitchFamily="18" charset="0"/>
              </a:rPr>
              <a:t>analyze/adjust </a:t>
            </a:r>
            <a:r>
              <a:rPr lang="en-US" sz="2200" dirty="0">
                <a:latin typeface="Chaparral Pro" panose="02060503040505020203" pitchFamily="18" charset="0"/>
              </a:rPr>
              <a:t>the concentricity and alignment of the optical components in the telescope.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5215" y="2562069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19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3941" y="2562069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18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3216" y="4694486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20</a:t>
            </a:r>
            <a:endParaRPr lang="en-US" sz="2000" dirty="0">
              <a:latin typeface="Chaparral Pro" panose="02060503040505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81" y="847823"/>
            <a:ext cx="3050238" cy="171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4" y="847823"/>
            <a:ext cx="3050238" cy="1715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4" y="2980240"/>
            <a:ext cx="3050238" cy="171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9980" y="2971484"/>
            <a:ext cx="3050238" cy="171576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3380509" y="720436"/>
            <a:ext cx="2694824" cy="936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4490" y="4667157"/>
            <a:ext cx="11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parral Pro" panose="02060503040505020203" pitchFamily="18" charset="0"/>
              </a:rPr>
              <a:t>Figure </a:t>
            </a:r>
            <a:r>
              <a:rPr lang="en-US" sz="2000" dirty="0" smtClean="0">
                <a:latin typeface="Chaparral Pro" panose="02060503040505020203" pitchFamily="18" charset="0"/>
              </a:rPr>
              <a:t>21</a:t>
            </a:r>
            <a:endParaRPr lang="en-US" sz="2000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38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466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Chaparral Pro</vt:lpstr>
      <vt:lpstr>Office Theme</vt:lpstr>
      <vt:lpstr>(Preliminary) WIYN 0.9 Meter Collimation Procedure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WIYN 0.9 Meter Collimation Procedure</dc:title>
  <dc:creator>James Winsky</dc:creator>
  <cp:lastModifiedBy>James Winsky</cp:lastModifiedBy>
  <cp:revision>42</cp:revision>
  <dcterms:created xsi:type="dcterms:W3CDTF">2016-09-30T04:39:16Z</dcterms:created>
  <dcterms:modified xsi:type="dcterms:W3CDTF">2016-10-05T22:20:42Z</dcterms:modified>
</cp:coreProperties>
</file>