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2" d="100"/>
          <a:sy n="62" d="100"/>
        </p:scale>
        <p:origin x="-86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3CA56-0BD9-4651-B05D-7E3FEA18992C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07D7-E816-48D9-8792-186635AC2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84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3CA56-0BD9-4651-B05D-7E3FEA18992C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07D7-E816-48D9-8792-186635AC2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66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3CA56-0BD9-4651-B05D-7E3FEA18992C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07D7-E816-48D9-8792-186635AC2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608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3CA56-0BD9-4651-B05D-7E3FEA18992C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07D7-E816-48D9-8792-186635AC2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63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3CA56-0BD9-4651-B05D-7E3FEA18992C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07D7-E816-48D9-8792-186635AC2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08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3CA56-0BD9-4651-B05D-7E3FEA18992C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07D7-E816-48D9-8792-186635AC2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09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3CA56-0BD9-4651-B05D-7E3FEA18992C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07D7-E816-48D9-8792-186635AC2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23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3CA56-0BD9-4651-B05D-7E3FEA18992C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07D7-E816-48D9-8792-186635AC2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58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3CA56-0BD9-4651-B05D-7E3FEA18992C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07D7-E816-48D9-8792-186635AC2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14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3CA56-0BD9-4651-B05D-7E3FEA18992C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07D7-E816-48D9-8792-186635AC2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77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3CA56-0BD9-4651-B05D-7E3FEA18992C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07D7-E816-48D9-8792-186635AC2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77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3CA56-0BD9-4651-B05D-7E3FEA18992C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407D7-E816-48D9-8792-186635AC2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820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694551" y="4286720"/>
            <a:ext cx="3533259" cy="2573135"/>
            <a:chOff x="5443897" y="4158695"/>
            <a:chExt cx="3740762" cy="2699305"/>
          </a:xfrm>
        </p:grpSpPr>
        <p:sp>
          <p:nvSpPr>
            <p:cNvPr id="442396" name="Text Box 28"/>
            <p:cNvSpPr txBox="1">
              <a:spLocks noChangeArrowheads="1"/>
            </p:cNvSpPr>
            <p:nvPr/>
          </p:nvSpPr>
          <p:spPr bwMode="auto">
            <a:xfrm>
              <a:off x="5453132" y="4158695"/>
              <a:ext cx="3731527" cy="355155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Perpendicular </a:t>
              </a:r>
              <a:r>
                <a:rPr lang="en-US" sz="1600" dirty="0" smtClean="0"/>
                <a:t>Anisotropy Devices</a:t>
              </a:r>
              <a:endParaRPr lang="en-US" sz="1600" dirty="0"/>
            </a:p>
          </p:txBody>
        </p:sp>
        <p:pic>
          <p:nvPicPr>
            <p:cNvPr id="44441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43897" y="4553679"/>
              <a:ext cx="3700103" cy="2304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441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33069" t="7340" r="33861" b="50000"/>
            <a:stretch>
              <a:fillRect/>
            </a:stretch>
          </p:blipFill>
          <p:spPr bwMode="auto">
            <a:xfrm>
              <a:off x="6108199" y="5201391"/>
              <a:ext cx="1190555" cy="1146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4" name="Group 43"/>
          <p:cNvGrpSpPr/>
          <p:nvPr/>
        </p:nvGrpSpPr>
        <p:grpSpPr>
          <a:xfrm>
            <a:off x="4724400" y="100770"/>
            <a:ext cx="4034940" cy="2059512"/>
            <a:chOff x="270640" y="2447925"/>
            <a:chExt cx="4034940" cy="2059512"/>
          </a:xfrm>
        </p:grpSpPr>
        <p:sp>
          <p:nvSpPr>
            <p:cNvPr id="442398" name="Text Box 30"/>
            <p:cNvSpPr txBox="1">
              <a:spLocks noChangeArrowheads="1"/>
            </p:cNvSpPr>
            <p:nvPr/>
          </p:nvSpPr>
          <p:spPr bwMode="auto">
            <a:xfrm>
              <a:off x="928698" y="2447925"/>
              <a:ext cx="2342115" cy="338554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err="1"/>
                <a:t>Magnons</a:t>
              </a:r>
              <a:r>
                <a:rPr lang="en-US" sz="1600" dirty="0"/>
                <a:t> and Spin Torque</a:t>
              </a:r>
            </a:p>
          </p:txBody>
        </p:sp>
        <p:pic>
          <p:nvPicPr>
            <p:cNvPr id="44442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0640" y="2870380"/>
              <a:ext cx="4034940" cy="1637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6" name="Group 45"/>
          <p:cNvGrpSpPr/>
          <p:nvPr/>
        </p:nvGrpSpPr>
        <p:grpSpPr>
          <a:xfrm>
            <a:off x="818844" y="1991005"/>
            <a:ext cx="3246268" cy="2209607"/>
            <a:chOff x="577061" y="21239"/>
            <a:chExt cx="3372863" cy="2291984"/>
          </a:xfrm>
        </p:grpSpPr>
        <p:sp>
          <p:nvSpPr>
            <p:cNvPr id="442389" name="Text Box 21"/>
            <p:cNvSpPr txBox="1">
              <a:spLocks noChangeArrowheads="1"/>
            </p:cNvSpPr>
            <p:nvPr/>
          </p:nvSpPr>
          <p:spPr bwMode="auto">
            <a:xfrm>
              <a:off x="1326433" y="395288"/>
              <a:ext cx="191935" cy="383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442393" name="Text Box 25"/>
            <p:cNvSpPr txBox="1">
              <a:spLocks noChangeArrowheads="1"/>
            </p:cNvSpPr>
            <p:nvPr/>
          </p:nvSpPr>
          <p:spPr bwMode="auto">
            <a:xfrm>
              <a:off x="661467" y="21239"/>
              <a:ext cx="3204052" cy="351176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err="1"/>
                <a:t>Magnetocaloric</a:t>
              </a:r>
              <a:r>
                <a:rPr lang="en-US" sz="1600" dirty="0"/>
                <a:t> Effect in Thin Films</a:t>
              </a:r>
            </a:p>
          </p:txBody>
        </p:sp>
        <p:pic>
          <p:nvPicPr>
            <p:cNvPr id="444421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7061" y="452032"/>
              <a:ext cx="3372863" cy="1861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8" name="Group 47"/>
          <p:cNvGrpSpPr/>
          <p:nvPr/>
        </p:nvGrpSpPr>
        <p:grpSpPr>
          <a:xfrm>
            <a:off x="4953000" y="2262467"/>
            <a:ext cx="3332421" cy="1533941"/>
            <a:chOff x="4892934" y="2063750"/>
            <a:chExt cx="3332421" cy="1533941"/>
          </a:xfrm>
        </p:grpSpPr>
        <p:sp>
          <p:nvSpPr>
            <p:cNvPr id="442394" name="Text Box 26"/>
            <p:cNvSpPr txBox="1">
              <a:spLocks noChangeArrowheads="1"/>
            </p:cNvSpPr>
            <p:nvPr/>
          </p:nvSpPr>
          <p:spPr bwMode="auto">
            <a:xfrm>
              <a:off x="5229971" y="2063750"/>
              <a:ext cx="2674450" cy="338554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/>
                <a:t>Epitaxial Magnetite Thin Films</a:t>
              </a:r>
            </a:p>
          </p:txBody>
        </p:sp>
        <p:pic>
          <p:nvPicPr>
            <p:cNvPr id="444422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92934" y="2481881"/>
              <a:ext cx="3332421" cy="1115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" name="Group 1"/>
          <p:cNvGrpSpPr/>
          <p:nvPr/>
        </p:nvGrpSpPr>
        <p:grpSpPr>
          <a:xfrm>
            <a:off x="5075581" y="4048940"/>
            <a:ext cx="3306419" cy="2656660"/>
            <a:chOff x="5130116" y="2895600"/>
            <a:chExt cx="3306419" cy="2656660"/>
          </a:xfrm>
        </p:grpSpPr>
        <p:sp>
          <p:nvSpPr>
            <p:cNvPr id="55" name="Text Box 25"/>
            <p:cNvSpPr txBox="1">
              <a:spLocks noChangeArrowheads="1"/>
            </p:cNvSpPr>
            <p:nvPr/>
          </p:nvSpPr>
          <p:spPr bwMode="auto">
            <a:xfrm>
              <a:off x="5130116" y="2895600"/>
              <a:ext cx="3306419" cy="338554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smtClean="0"/>
                <a:t>Spin Pumping, Inverse Spin Hall Effect</a:t>
              </a:r>
              <a:endParaRPr lang="en-US" sz="1600" dirty="0"/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1737" y="3303463"/>
              <a:ext cx="2857747" cy="2248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0" y="0"/>
            <a:ext cx="4572000" cy="18288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Casey W. Miller</a:t>
            </a:r>
          </a:p>
          <a:p>
            <a:pPr algn="ctr"/>
            <a:r>
              <a:rPr lang="en-US" sz="2800" dirty="0" smtClean="0"/>
              <a:t>Spintronics, </a:t>
            </a:r>
            <a:r>
              <a:rPr lang="en-US" sz="2800" dirty="0" err="1" smtClean="0"/>
              <a:t>Nanomagnetism</a:t>
            </a:r>
            <a:endParaRPr lang="en-US" sz="2800" dirty="0" smtClean="0"/>
          </a:p>
          <a:p>
            <a:pPr algn="ctr"/>
            <a:r>
              <a:rPr lang="en-US" sz="2000" dirty="0" smtClean="0"/>
              <a:t>Director, Materials Science &amp; Engineering</a:t>
            </a:r>
          </a:p>
          <a:p>
            <a:pPr algn="ctr"/>
            <a:r>
              <a:rPr lang="en-US" sz="2000" dirty="0" smtClean="0"/>
              <a:t>cwmsch@rit.edu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0669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" y="76200"/>
            <a:ext cx="8953501" cy="2590800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en-US" sz="2800" b="1" dirty="0" smtClean="0"/>
              <a:t>Casey Miller: Thin Films and </a:t>
            </a:r>
            <a:r>
              <a:rPr lang="en-US" sz="2800" b="1" dirty="0" err="1" smtClean="0"/>
              <a:t>Heterostructures</a:t>
            </a:r>
            <a:endParaRPr lang="en-US" sz="2800" b="1" dirty="0" smtClean="0"/>
          </a:p>
          <a:p>
            <a:pPr algn="ctr"/>
            <a:endParaRPr lang="en-US" sz="800" dirty="0" smtClean="0"/>
          </a:p>
          <a:p>
            <a:pPr algn="ctr"/>
            <a:r>
              <a:rPr lang="en-US" dirty="0" smtClean="0"/>
              <a:t>Transition Metals, Rare Earths, Complex (and simple) Oxides</a:t>
            </a:r>
          </a:p>
          <a:p>
            <a:pPr algn="ctr"/>
            <a:r>
              <a:rPr lang="en-US" dirty="0" smtClean="0"/>
              <a:t>Single Crystals, Epitaxial structures, Polycrystalline</a:t>
            </a:r>
          </a:p>
          <a:p>
            <a:pPr algn="ctr"/>
            <a:endParaRPr lang="en-US" sz="800" dirty="0" smtClean="0"/>
          </a:p>
          <a:p>
            <a:pPr algn="ctr"/>
            <a:r>
              <a:rPr lang="en-US" dirty="0" smtClean="0"/>
              <a:t> 7 independent guns, single pocket </a:t>
            </a:r>
            <a:r>
              <a:rPr lang="en-US" dirty="0" err="1" smtClean="0"/>
              <a:t>ebeam</a:t>
            </a:r>
            <a:endParaRPr lang="en-US" dirty="0" smtClean="0"/>
          </a:p>
          <a:p>
            <a:pPr algn="ctr"/>
            <a:r>
              <a:rPr lang="en-US" dirty="0" smtClean="0"/>
              <a:t>i</a:t>
            </a:r>
            <a:r>
              <a:rPr lang="en-US" i="1" dirty="0" smtClean="0"/>
              <a:t>n situ </a:t>
            </a:r>
            <a:r>
              <a:rPr lang="en-US" dirty="0" smtClean="0"/>
              <a:t>mask exchanging	6-cassette load lock</a:t>
            </a:r>
          </a:p>
          <a:p>
            <a:pPr algn="ctr"/>
            <a:r>
              <a:rPr lang="en-US" dirty="0" smtClean="0"/>
              <a:t>20 </a:t>
            </a:r>
            <a:r>
              <a:rPr lang="en-US" dirty="0" err="1" smtClean="0"/>
              <a:t>nTorr</a:t>
            </a:r>
            <a:r>
              <a:rPr lang="en-US" dirty="0" smtClean="0"/>
              <a:t> base pressure	Temperatures up to 1000 </a:t>
            </a:r>
            <a:r>
              <a:rPr lang="en-US" baseline="30000" dirty="0" err="1" smtClean="0"/>
              <a:t>o</a:t>
            </a:r>
            <a:r>
              <a:rPr lang="en-US" dirty="0" err="1" smtClean="0"/>
              <a:t>C</a:t>
            </a:r>
            <a:endParaRPr lang="en-US" dirty="0" smtClean="0"/>
          </a:p>
          <a:p>
            <a:pPr algn="ctr"/>
            <a:r>
              <a:rPr lang="en-US" dirty="0" smtClean="0"/>
              <a:t>Rates 0.05-10 nm/s		Layers  0.3 to 300 nm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38200" y="3886200"/>
            <a:ext cx="7467600" cy="990600"/>
            <a:chOff x="762000" y="4267200"/>
            <a:chExt cx="7467600" cy="990600"/>
          </a:xfrm>
          <a:solidFill>
            <a:schemeClr val="accent1">
              <a:lumMod val="75000"/>
            </a:schemeClr>
          </a:solidFill>
        </p:grpSpPr>
        <p:sp>
          <p:nvSpPr>
            <p:cNvPr id="6" name="Rounded Rectangle 5"/>
            <p:cNvSpPr/>
            <p:nvPr/>
          </p:nvSpPr>
          <p:spPr>
            <a:xfrm>
              <a:off x="4580812" y="4267200"/>
              <a:ext cx="1917052" cy="99060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5" tIns="45713" rIns="91425" bIns="45713" rtlCol="0" anchor="ctr"/>
            <a:lstStyle/>
            <a:p>
              <a:pPr algn="ctr"/>
              <a:r>
                <a:rPr lang="en-US" sz="2000" b="1" dirty="0" smtClean="0"/>
                <a:t>Scattering</a:t>
              </a:r>
              <a:endParaRPr lang="en-US" sz="800" dirty="0" smtClean="0"/>
            </a:p>
            <a:p>
              <a:pPr algn="ctr"/>
              <a:r>
                <a:rPr lang="en-US" dirty="0" smtClean="0"/>
                <a:t>XRD, XRR, XMCD;</a:t>
              </a:r>
            </a:p>
            <a:p>
              <a:pPr algn="ctr"/>
              <a:r>
                <a:rPr lang="en-US" dirty="0" smtClean="0"/>
                <a:t>Neutrons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690456" y="4267200"/>
              <a:ext cx="1828800" cy="99060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5" tIns="45713" rIns="91425" bIns="45713" rtlCol="0" anchor="ctr"/>
            <a:lstStyle/>
            <a:p>
              <a:pPr algn="ctr"/>
              <a:r>
                <a:rPr lang="en-US" sz="2000" b="1" dirty="0" smtClean="0"/>
                <a:t>Microscopy</a:t>
              </a:r>
              <a:endParaRPr lang="en-US" sz="800" dirty="0" smtClean="0"/>
            </a:p>
            <a:p>
              <a:pPr algn="ctr"/>
              <a:r>
                <a:rPr lang="en-US" dirty="0" smtClean="0"/>
                <a:t>MFM, AFM, </a:t>
              </a:r>
            </a:p>
            <a:p>
              <a:pPr algn="ctr"/>
              <a:r>
                <a:rPr lang="en-US" dirty="0" smtClean="0"/>
                <a:t>TEM, SEM, EDS</a:t>
              </a:r>
              <a:endParaRPr lang="en-US" sz="800" dirty="0" smtClean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762000" y="4267200"/>
              <a:ext cx="1866900" cy="99060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5" tIns="45713" rIns="91425" bIns="45713" rtlCol="0" anchor="ctr"/>
            <a:lstStyle/>
            <a:p>
              <a:pPr algn="ctr"/>
              <a:r>
                <a:rPr lang="en-US" sz="2000" b="1" dirty="0" smtClean="0"/>
                <a:t>Dynamics</a:t>
              </a:r>
            </a:p>
            <a:p>
              <a:pPr algn="ctr"/>
              <a:r>
                <a:rPr lang="en-US" dirty="0" smtClean="0"/>
                <a:t>Ultrafast Pump-Probe</a:t>
              </a:r>
              <a:endParaRPr lang="en-US" sz="800" dirty="0" smtClean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559420" y="4267200"/>
              <a:ext cx="1670180" cy="99060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5" tIns="45713" rIns="91425" bIns="45713" rtlCol="0" anchor="ctr"/>
            <a:lstStyle/>
            <a:p>
              <a:pPr algn="ctr"/>
              <a:r>
                <a:rPr lang="en-US" sz="2000" b="1" dirty="0" smtClean="0"/>
                <a:t>Patterning</a:t>
              </a:r>
            </a:p>
            <a:p>
              <a:pPr algn="ctr"/>
              <a:r>
                <a:rPr lang="en-US" dirty="0" smtClean="0"/>
                <a:t>e-beam, photo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52279" y="2667000"/>
            <a:ext cx="7629721" cy="1219200"/>
            <a:chOff x="152400" y="2446175"/>
            <a:chExt cx="7629721" cy="1447800"/>
          </a:xfrm>
        </p:grpSpPr>
        <p:sp>
          <p:nvSpPr>
            <p:cNvPr id="11" name="Rounded Rectangle 10"/>
            <p:cNvSpPr/>
            <p:nvPr/>
          </p:nvSpPr>
          <p:spPr>
            <a:xfrm>
              <a:off x="5267521" y="2446175"/>
              <a:ext cx="2514600" cy="14478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5" tIns="45713" rIns="91425" bIns="45713" rtlCol="0" anchor="ctr"/>
            <a:lstStyle/>
            <a:p>
              <a:pPr algn="ctr"/>
              <a:r>
                <a:rPr lang="en-US" sz="2000" b="1" dirty="0" err="1" smtClean="0"/>
                <a:t>Magnetometry</a:t>
              </a:r>
              <a:endParaRPr lang="en-US" sz="800" dirty="0" smtClean="0"/>
            </a:p>
            <a:p>
              <a:pPr algn="ctr"/>
              <a:r>
                <a:rPr lang="en-US" dirty="0" smtClean="0"/>
                <a:t>Magneto Optical Kerr Effect (MOKE); VSM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52400" y="2446175"/>
              <a:ext cx="2514600" cy="14478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5" tIns="45713" rIns="91425" bIns="45713" rtlCol="0" anchor="ctr"/>
            <a:lstStyle/>
            <a:p>
              <a:pPr algn="ctr"/>
              <a:r>
                <a:rPr lang="en-US" sz="2000" b="1" dirty="0" err="1" smtClean="0"/>
                <a:t>Magnetotransport</a:t>
              </a:r>
              <a:endParaRPr lang="en-US" sz="800" b="1" dirty="0" smtClean="0"/>
            </a:p>
            <a:p>
              <a:pPr algn="ctr"/>
              <a:r>
                <a:rPr lang="en-US" dirty="0" smtClean="0"/>
                <a:t>High B, low T; </a:t>
              </a:r>
              <a:r>
                <a:rPr lang="en-US" dirty="0" err="1" smtClean="0"/>
                <a:t>thermopower</a:t>
              </a:r>
              <a:endParaRPr lang="en-US" dirty="0" smtClean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709961" y="2446175"/>
              <a:ext cx="2514600" cy="14478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5" tIns="45713" rIns="91425" bIns="45713" rtlCol="0" anchor="ctr"/>
            <a:lstStyle/>
            <a:p>
              <a:pPr algn="ctr"/>
              <a:r>
                <a:rPr lang="en-US" sz="2000" b="1" dirty="0" smtClean="0"/>
                <a:t>Ferromagnetic </a:t>
              </a:r>
              <a:r>
                <a:rPr lang="en-US" sz="2000" b="1" dirty="0" smtClean="0"/>
                <a:t>Resonance 2-40GHz</a:t>
              </a:r>
              <a:endParaRPr lang="en-US" sz="800" b="1" dirty="0" smtClean="0"/>
            </a:p>
            <a:p>
              <a:pPr algn="ctr"/>
              <a:r>
                <a:rPr lang="en-US" dirty="0" smtClean="0"/>
                <a:t>Dynamics; </a:t>
              </a:r>
            </a:p>
            <a:p>
              <a:pPr algn="ctr"/>
              <a:r>
                <a:rPr lang="en-US" dirty="0" smtClean="0"/>
                <a:t>spin pumping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39783" y="4876800"/>
            <a:ext cx="8377998" cy="1402702"/>
            <a:chOff x="924635" y="5181600"/>
            <a:chExt cx="6923965" cy="1402702"/>
          </a:xfrm>
        </p:grpSpPr>
        <p:sp>
          <p:nvSpPr>
            <p:cNvPr id="15" name="Rounded Rectangle 14"/>
            <p:cNvSpPr/>
            <p:nvPr/>
          </p:nvSpPr>
          <p:spPr>
            <a:xfrm>
              <a:off x="5868695" y="5898502"/>
              <a:ext cx="1257300" cy="6858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F00"/>
                  </a:solidFill>
                </a:rPr>
                <a:t>Hard Drive Media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296234" y="5197151"/>
              <a:ext cx="1175657" cy="6858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F00"/>
                  </a:solidFill>
                </a:rPr>
                <a:t>Magnetic </a:t>
              </a:r>
            </a:p>
            <a:p>
              <a:pPr algn="ctr"/>
              <a:r>
                <a:rPr lang="en-US" dirty="0" smtClean="0">
                  <a:solidFill>
                    <a:srgbClr val="FFFF00"/>
                  </a:solidFill>
                </a:rPr>
                <a:t>Sensors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839035" y="5882951"/>
              <a:ext cx="1295400" cy="6858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F00"/>
                  </a:solidFill>
                </a:rPr>
                <a:t>Energy Harvesting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457896" y="5197151"/>
              <a:ext cx="1524000" cy="6858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F00"/>
                  </a:solidFill>
                </a:rPr>
                <a:t>Magnetic Refrigeration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134435" y="5890726"/>
              <a:ext cx="1295400" cy="6858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F00"/>
                  </a:solidFill>
                </a:rPr>
                <a:t>Magnetic Therapies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429835" y="5890726"/>
              <a:ext cx="1438860" cy="6858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F00"/>
                  </a:solidFill>
                </a:rPr>
                <a:t>Surface Modification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981896" y="5204926"/>
              <a:ext cx="1438860" cy="6858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F00"/>
                  </a:solidFill>
                </a:rPr>
                <a:t>Energetic Materials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409740" y="5204926"/>
              <a:ext cx="1438860" cy="6858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F00"/>
                  </a:solidFill>
                </a:rPr>
                <a:t>Phase Transitions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924635" y="5181600"/>
              <a:ext cx="1371599" cy="6858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rgbClr val="FFFF00"/>
                  </a:solidFill>
                </a:rPr>
                <a:t>Spintronics</a:t>
              </a:r>
              <a:endParaRPr lang="en-US" dirty="0" smtClean="0">
                <a:solidFill>
                  <a:srgbClr val="FFFF00"/>
                </a:solidFill>
              </a:endParaRP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339783" y="6279502"/>
            <a:ext cx="8377997" cy="578498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And anything else we can do with thin films!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91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152</Words>
  <Application>Microsoft Office PowerPoint</Application>
  <PresentationFormat>On-screen Show (4:3)</PresentationFormat>
  <Paragraphs>46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Rochester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Casey Miller</dc:creator>
  <cp:lastModifiedBy>Casey Miller</cp:lastModifiedBy>
  <cp:revision>3</cp:revision>
  <dcterms:created xsi:type="dcterms:W3CDTF">2015-07-22T13:57:08Z</dcterms:created>
  <dcterms:modified xsi:type="dcterms:W3CDTF">2015-07-22T14:30:13Z</dcterms:modified>
</cp:coreProperties>
</file>