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9" r:id="rId3"/>
    <p:sldId id="288" r:id="rId4"/>
    <p:sldId id="290" r:id="rId5"/>
    <p:sldId id="294" r:id="rId6"/>
    <p:sldId id="291" r:id="rId7"/>
    <p:sldId id="292" r:id="rId8"/>
    <p:sldId id="258" r:id="rId9"/>
    <p:sldId id="287" r:id="rId10"/>
    <p:sldId id="295" r:id="rId11"/>
    <p:sldId id="262" r:id="rId12"/>
    <p:sldId id="25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35227-64CF-FB47-BE31-006D5739B9F1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A7F29-1ADB-4745-914D-079D174F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7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A7F29-1ADB-4745-914D-079D174F36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3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2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9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2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9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9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94CB-6C4F-B24F-9C7F-F50A32B64FE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C43A1-7200-9840-9F67-31AE25F9A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mtsps@r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Physics of complex and biological fluids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George M. Thurston</a:t>
            </a:r>
          </a:p>
          <a:p>
            <a:r>
              <a:rPr lang="en-US" dirty="0"/>
              <a:t>School of Physics and Astronomy, RIT</a:t>
            </a:r>
          </a:p>
          <a:p>
            <a:r>
              <a:rPr lang="en-US" dirty="0">
                <a:hlinkClick r:id="rId2"/>
              </a:rPr>
              <a:t>gmtsps@rit.edu</a:t>
            </a:r>
            <a:endParaRPr lang="en-US" dirty="0"/>
          </a:p>
          <a:p>
            <a:r>
              <a:rPr lang="en-US" dirty="0"/>
              <a:t>Office: Gosnell 3302; Laboratory: Gosnell 3300/3301</a:t>
            </a:r>
          </a:p>
        </p:txBody>
      </p:sp>
    </p:spTree>
    <p:extLst>
      <p:ext uri="{BB962C8B-B14F-4D97-AF65-F5344CB8AC3E}">
        <p14:creationId xmlns:p14="http://schemas.microsoft.com/office/powerpoint/2010/main" val="58639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51189-2C2C-9C43-922E-17DEA3E08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687" y="1039486"/>
            <a:ext cx="5344240" cy="5455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1AB4A-7751-994C-B16A-D84D4E4F3256}"/>
              </a:ext>
            </a:extLst>
          </p:cNvPr>
          <p:cNvSpPr txBox="1"/>
          <p:nvPr/>
        </p:nvSpPr>
        <p:spPr>
          <a:xfrm>
            <a:off x="4470727" y="6425814"/>
            <a:ext cx="455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Alberti, Gladfelter, and Mittag, Cell,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E168A-24A7-4B4D-9237-5881D6C38905}"/>
              </a:ext>
            </a:extLst>
          </p:cNvPr>
          <p:cNvSpPr txBox="1"/>
          <p:nvPr/>
        </p:nvSpPr>
        <p:spPr>
          <a:xfrm>
            <a:off x="508571" y="185406"/>
            <a:ext cx="812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Liquid-liquid phase transitions are involved in many normal and pathological processes in living cells, ranging from stress response and sensing to control of gene expression to a host of neuropathologies, including ALS, and initial stages of cancer.</a:t>
            </a:r>
          </a:p>
        </p:txBody>
      </p:sp>
    </p:spTree>
    <p:extLst>
      <p:ext uri="{BB962C8B-B14F-4D97-AF65-F5344CB8AC3E}">
        <p14:creationId xmlns:p14="http://schemas.microsoft.com/office/powerpoint/2010/main" val="398501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1A1AE6-2717-8B48-868E-F62AE7502718}"/>
              </a:ext>
            </a:extLst>
          </p:cNvPr>
          <p:cNvSpPr txBox="1"/>
          <p:nvPr/>
        </p:nvSpPr>
        <p:spPr>
          <a:xfrm>
            <a:off x="676103" y="612844"/>
            <a:ext cx="77917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sorts of subjects and activities that can be involved – many of which one can at least start to learn by doing - including as a first-year student</a:t>
            </a:r>
          </a:p>
          <a:p>
            <a:endParaRPr lang="en-US" b="1" dirty="0"/>
          </a:p>
          <a:p>
            <a:r>
              <a:rPr lang="en-US" b="1" dirty="0"/>
              <a:t>Experiments</a:t>
            </a:r>
            <a:r>
              <a:rPr lang="en-US" i="1" dirty="0"/>
              <a:t>: sample preparation, phase diagram determinations, light, X-ray, and neutron scattering, nuclear magnetic resonance</a:t>
            </a:r>
          </a:p>
          <a:p>
            <a:endParaRPr lang="en-US" i="1" dirty="0"/>
          </a:p>
          <a:p>
            <a:r>
              <a:rPr lang="en-US" b="1" dirty="0"/>
              <a:t>Computer simulations and computation</a:t>
            </a:r>
            <a:r>
              <a:rPr lang="en-US" i="1" dirty="0"/>
              <a:t>: Monte Carlo simulation, molecular dynamics simulation, quantum chemistry package calculations, data analysis</a:t>
            </a:r>
          </a:p>
          <a:p>
            <a:endParaRPr lang="en-US" dirty="0"/>
          </a:p>
          <a:p>
            <a:r>
              <a:rPr lang="en-US" b="1" dirty="0"/>
              <a:t>Physics theory areas involved</a:t>
            </a:r>
            <a:r>
              <a:rPr lang="en-US" i="1" dirty="0"/>
              <a:t>: statistical physics, quantum mechanics, mechanics, electromagnetic theory, and fluid mechanics.</a:t>
            </a:r>
          </a:p>
          <a:p>
            <a:endParaRPr lang="en-US" i="1" dirty="0"/>
          </a:p>
          <a:p>
            <a:r>
              <a:rPr lang="en-US" b="1" dirty="0"/>
              <a:t>Math involved: </a:t>
            </a:r>
            <a:r>
              <a:rPr lang="en-US" i="1" dirty="0"/>
              <a:t>multidimensional and variational calculus, probability theory, linear and nonlinear ordinary and partial differential equations, integral equations, geometry, numerical methods.  </a:t>
            </a:r>
          </a:p>
          <a:p>
            <a:endParaRPr lang="en-US" i="1" u="sng" dirty="0"/>
          </a:p>
          <a:p>
            <a:r>
              <a:rPr lang="en-US" b="1" dirty="0"/>
              <a:t>Chemistry involved</a:t>
            </a:r>
            <a:r>
              <a:rPr lang="en-US" dirty="0"/>
              <a:t>: </a:t>
            </a:r>
            <a:r>
              <a:rPr lang="en-US" i="1" dirty="0"/>
              <a:t>gaining familiarity with biological molecules, experimental techniques of analytical chemistry, including UV spectrophotometry, mass spectrometry, and acid-base titration</a:t>
            </a:r>
          </a:p>
          <a:p>
            <a:endParaRPr lang="en-US" i="1" dirty="0"/>
          </a:p>
          <a:p>
            <a:r>
              <a:rPr lang="en-US" b="1" dirty="0"/>
              <a:t>Biology involved (if you want): </a:t>
            </a:r>
            <a:r>
              <a:rPr lang="en-US" dirty="0"/>
              <a:t> </a:t>
            </a:r>
            <a:r>
              <a:rPr lang="en-US" i="1" dirty="0"/>
              <a:t>recombinant DNA production of proteins</a:t>
            </a:r>
          </a:p>
        </p:txBody>
      </p:sp>
    </p:spTree>
    <p:extLst>
      <p:ext uri="{BB962C8B-B14F-4D97-AF65-F5344CB8AC3E}">
        <p14:creationId xmlns:p14="http://schemas.microsoft.com/office/powerpoint/2010/main" val="1731945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639" y="183448"/>
            <a:ext cx="2870355" cy="263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33" y="949747"/>
            <a:ext cx="6188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Statistical thermodynamic model for			-&gt; </a:t>
            </a:r>
          </a:p>
          <a:p>
            <a:r>
              <a:rPr lang="en-US" sz="2000" dirty="0"/>
              <a:t>measured light scattering efficiency of eye lens protein mixtures (M. Bell et al, J. Chem. </a:t>
            </a:r>
            <a:r>
              <a:rPr lang="en-US" sz="2000" dirty="0" err="1"/>
              <a:t>Phys</a:t>
            </a:r>
            <a:r>
              <a:rPr lang="en-US" sz="2000" dirty="0"/>
              <a:t> . (2017))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3" y="2596444"/>
            <a:ext cx="5706700" cy="204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8664" y="2879605"/>
            <a:ext cx="38351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&lt;- Statistical thermodynamic model for protonation statistics</a:t>
            </a:r>
          </a:p>
          <a:p>
            <a:r>
              <a:rPr lang="en-US" sz="2000" dirty="0"/>
              <a:t>of an eye lens protein (C. </a:t>
            </a:r>
            <a:r>
              <a:rPr lang="en-US" sz="2000" dirty="0" err="1"/>
              <a:t>Wahle</a:t>
            </a:r>
            <a:endParaRPr lang="en-US" sz="2000" dirty="0"/>
          </a:p>
          <a:p>
            <a:r>
              <a:rPr lang="en-US" sz="2000" dirty="0"/>
              <a:t>et al, Phys. Rev. E., 2017)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4" y="4532254"/>
            <a:ext cx="4190999" cy="2404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8064" y="4908783"/>
            <a:ext cx="38351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Quantum mechanical basis for -&gt; combining nuclear magnetic resonance (NMR) and neutron scattering (M. </a:t>
            </a:r>
            <a:r>
              <a:rPr lang="en-US" sz="2000" dirty="0" err="1"/>
              <a:t>Kotlarchyk</a:t>
            </a:r>
            <a:r>
              <a:rPr lang="en-US" sz="2000" dirty="0"/>
              <a:t> and G. Thurston, J. Chem. Phys. (2016))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6A549-C1CA-C74A-AD85-DAA028A69DB8}"/>
              </a:ext>
            </a:extLst>
          </p:cNvPr>
          <p:cNvSpPr txBox="1"/>
          <p:nvPr/>
        </p:nvSpPr>
        <p:spPr>
          <a:xfrm>
            <a:off x="667820" y="308225"/>
            <a:ext cx="412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out of the current, ongoing projects</a:t>
            </a:r>
          </a:p>
        </p:txBody>
      </p:sp>
    </p:spTree>
    <p:extLst>
      <p:ext uri="{BB962C8B-B14F-4D97-AF65-F5344CB8AC3E}">
        <p14:creationId xmlns:p14="http://schemas.microsoft.com/office/powerpoint/2010/main" val="89690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374" y="233147"/>
            <a:ext cx="9012626" cy="600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Project areas.  Many have aspects that can be suitable for undergraduates at any level:</a:t>
            </a:r>
          </a:p>
          <a:p>
            <a:r>
              <a:rPr lang="en-US" sz="1400" dirty="0"/>
              <a:t>1.     </a:t>
            </a:r>
            <a:r>
              <a:rPr lang="en-US" sz="1400" u="sng" dirty="0"/>
              <a:t>Orientation-dependent, charge-regulated, short-range interactions of proteins</a:t>
            </a:r>
          </a:p>
          <a:p>
            <a:r>
              <a:rPr lang="en-US" sz="1400" dirty="0"/>
              <a:t>	a) modeling and characterization of close-range free energy landscapes for interactions</a:t>
            </a:r>
          </a:p>
          <a:p>
            <a:r>
              <a:rPr lang="en-US" sz="1400" dirty="0"/>
              <a:t>	b) practical screened electrostatic approximations for charge-regulated interactions</a:t>
            </a:r>
          </a:p>
          <a:p>
            <a:r>
              <a:rPr lang="en-US" sz="1400" dirty="0"/>
              <a:t>	c) applying integral equation theories of electrolyte solutions to charge-regulation of proteins</a:t>
            </a:r>
          </a:p>
          <a:p>
            <a:r>
              <a:rPr lang="en-US" sz="1400" dirty="0"/>
              <a:t>	d) simulation of protein solutions with short-range, orientation-dependent interactions</a:t>
            </a:r>
          </a:p>
          <a:p>
            <a:endParaRPr lang="en-US" sz="300" dirty="0"/>
          </a:p>
          <a:p>
            <a:r>
              <a:rPr lang="en-US" sz="1400" dirty="0"/>
              <a:t>2.     </a:t>
            </a:r>
            <a:r>
              <a:rPr lang="en-US" sz="1400" u="sng" dirty="0"/>
              <a:t>Charge-regulation on flat layers and in membranes</a:t>
            </a:r>
          </a:p>
          <a:p>
            <a:r>
              <a:rPr lang="en-US" sz="1400" dirty="0"/>
              <a:t>	a) charge-regulated pattern formation phase transitions in flat and curved solid layers</a:t>
            </a:r>
          </a:p>
          <a:p>
            <a:r>
              <a:rPr lang="en-US" sz="1400" dirty="0"/>
              <a:t>	b) charge-regulated interactions of solid and fluid stacked membrane layers</a:t>
            </a:r>
          </a:p>
          <a:p>
            <a:endParaRPr lang="en-US" sz="400" dirty="0"/>
          </a:p>
          <a:p>
            <a:pPr marL="342900" indent="-342900">
              <a:buAutoNum type="arabicPeriod" startAt="3"/>
            </a:pPr>
            <a:r>
              <a:rPr lang="en-US" sz="1400" u="sng" dirty="0"/>
              <a:t>Statistical-thermodynamic modeling of aqueous mixtures of charge-regulated globular and intrinsically disordered proteins and other biological molecules, including phase transitions</a:t>
            </a:r>
          </a:p>
          <a:p>
            <a:r>
              <a:rPr lang="en-US" sz="1400" dirty="0"/>
              <a:t>	a) statistical thermodynamics of ternary and quaternary mixtures of eye lens proteins</a:t>
            </a:r>
          </a:p>
          <a:p>
            <a:r>
              <a:rPr lang="en-US" sz="1400" dirty="0"/>
              <a:t>	b) modeling of quaternary mixtures important in the physical chemistry of bile</a:t>
            </a:r>
          </a:p>
          <a:p>
            <a:r>
              <a:rPr lang="en-US" sz="1400" dirty="0"/>
              <a:t>	c) enzyme kinetics in concentrated mixtures of interacting, attracting proteins</a:t>
            </a:r>
          </a:p>
          <a:p>
            <a:endParaRPr lang="en-US" sz="300" dirty="0"/>
          </a:p>
          <a:p>
            <a:r>
              <a:rPr lang="en-US" sz="1400" dirty="0"/>
              <a:t>4.     </a:t>
            </a:r>
            <a:r>
              <a:rPr lang="en-US" sz="1400" u="sng" dirty="0"/>
              <a:t>Nuclear magnetic resonance, spin-modulated neutron scattering</a:t>
            </a:r>
          </a:p>
          <a:p>
            <a:r>
              <a:rPr lang="en-US" sz="1400" dirty="0"/>
              <a:t>	a) statistical methods for robust spin-modulated neutron scattering signal detection</a:t>
            </a:r>
          </a:p>
          <a:p>
            <a:endParaRPr lang="en-US" sz="200" dirty="0"/>
          </a:p>
          <a:p>
            <a:r>
              <a:rPr lang="en-US" sz="1400" dirty="0"/>
              <a:t>5.     </a:t>
            </a:r>
            <a:r>
              <a:rPr lang="en-US" sz="1400" u="sng" dirty="0"/>
              <a:t>Coupled rotational and translational Brownian dynamics of interacting proteins</a:t>
            </a:r>
          </a:p>
          <a:p>
            <a:r>
              <a:rPr lang="en-US" sz="1400" dirty="0"/>
              <a:t>           a) theory, modeling, and simulation of combined hydrodynamic and direct interactions of proteins</a:t>
            </a:r>
          </a:p>
          <a:p>
            <a:endParaRPr lang="en-US" sz="200" dirty="0"/>
          </a:p>
          <a:p>
            <a:r>
              <a:rPr lang="en-US" sz="1400" dirty="0"/>
              <a:t>6.     </a:t>
            </a:r>
            <a:r>
              <a:rPr lang="en-US" sz="1400" u="sng" dirty="0"/>
              <a:t>NMR chemical shift perturbation for probing protein interactions</a:t>
            </a:r>
          </a:p>
          <a:p>
            <a:r>
              <a:rPr lang="en-US" sz="1400" dirty="0"/>
              <a:t>	a)  quantum-chemical calculations of electric field and protein conformation effects on chemical shifts</a:t>
            </a:r>
          </a:p>
          <a:p>
            <a:endParaRPr lang="en-US" sz="200" dirty="0"/>
          </a:p>
          <a:p>
            <a:r>
              <a:rPr lang="en-US" sz="1400" dirty="0"/>
              <a:t>7.     </a:t>
            </a:r>
            <a:r>
              <a:rPr lang="en-US" sz="1400" u="sng" dirty="0"/>
              <a:t>Application van der Waals interaction theory to globular proteins</a:t>
            </a:r>
          </a:p>
          <a:p>
            <a:r>
              <a:rPr lang="en-US" sz="1400" dirty="0"/>
              <a:t>	a) application of recent theory suitable for modeling influence of protein shape on van der Waals interactions</a:t>
            </a:r>
          </a:p>
          <a:p>
            <a:endParaRPr lang="en-US" sz="300" dirty="0"/>
          </a:p>
          <a:p>
            <a:r>
              <a:rPr lang="en-US" sz="1400" dirty="0"/>
              <a:t>8.     </a:t>
            </a:r>
            <a:r>
              <a:rPr lang="en-US" sz="1400" u="sng" dirty="0"/>
              <a:t>Aggregation of the eye lens protein, alpha crystallin</a:t>
            </a:r>
          </a:p>
          <a:p>
            <a:r>
              <a:rPr lang="en-US" sz="1400" dirty="0"/>
              <a:t>         a) modeling of the kinetics of aggregation</a:t>
            </a:r>
            <a:endParaRPr lang="en-US" sz="1200" dirty="0"/>
          </a:p>
          <a:p>
            <a:endParaRPr lang="en-US" sz="100" dirty="0"/>
          </a:p>
          <a:p>
            <a:pPr marL="342900" indent="-342900">
              <a:buAutoNum type="arabicPeriod" startAt="9"/>
            </a:pPr>
            <a:r>
              <a:rPr lang="en-US" sz="1400" u="sng" dirty="0"/>
              <a:t>Modeling liquid-liquid phase separation in amyotrophic lateral sclerosis (ALS) and  normal physiology</a:t>
            </a:r>
          </a:p>
          <a:p>
            <a:pPr marL="342900" indent="-342900">
              <a:buAutoNum type="arabicPeriod" startAt="9"/>
            </a:pPr>
            <a:r>
              <a:rPr lang="en-US" sz="1400" u="sng" dirty="0"/>
              <a:t>Development of new light scattering methodology for direct measurement of Gibbs free energies of mixing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529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&#10;clouds.jpg                                                     00107B3EMacintosh HD                   BBA79819:">
            <a:extLst>
              <a:ext uri="{FF2B5EF4-FFF2-40B4-BE49-F238E27FC236}">
                <a16:creationId xmlns:a16="http://schemas.microsoft.com/office/drawing/2014/main" id="{4BDCC335-F592-7C47-BE60-433716CD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28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303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921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0A0BD1AF-375B-4E46-9EFB-602031C596E4}"/>
              </a:ext>
            </a:extLst>
          </p:cNvPr>
          <p:cNvGrpSpPr>
            <a:grpSpLocks/>
          </p:cNvGrpSpPr>
          <p:nvPr/>
        </p:nvGrpSpPr>
        <p:grpSpPr bwMode="auto">
          <a:xfrm>
            <a:off x="170482" y="113696"/>
            <a:ext cx="8973518" cy="6744304"/>
            <a:chOff x="144" y="2640"/>
            <a:chExt cx="3956" cy="333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9D6197C-D369-1A40-A573-D15D6AA42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2640"/>
              <a:ext cx="3888" cy="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FA3971DC-31FD-9B4F-B17B-95CC2DCFE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5529"/>
              <a:ext cx="3908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/>
                <a:t>http://</a:t>
              </a:r>
              <a:r>
                <a:rPr lang="en-US" sz="1100" dirty="0" err="1"/>
                <a:t>www.lsbu.ac.uk</a:t>
              </a:r>
              <a:r>
                <a:rPr lang="en-US" sz="1100" dirty="0"/>
                <a:t>/water/</a:t>
              </a:r>
              <a:r>
                <a:rPr lang="en-US" sz="1100" dirty="0" err="1"/>
                <a:t>phase.html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33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twoLensSlide.jpg                                               00031A55Macintosh HD                   BBA79819:">
            <a:extLst>
              <a:ext uri="{FF2B5EF4-FFF2-40B4-BE49-F238E27FC236}">
                <a16:creationId xmlns:a16="http://schemas.microsoft.com/office/drawing/2014/main" id="{FE16D754-F9DC-1C4C-89B5-735F7CCA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48156"/>
            <a:ext cx="8994452" cy="47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6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9E8587-686A-5D45-8D19-0C8F6FAF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82" y="736244"/>
            <a:ext cx="3215662" cy="45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F2ED4-7500-F642-9259-719AF196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703" y="812942"/>
            <a:ext cx="2907587" cy="4442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945BB-A4C7-2B40-B6AE-12EB791EBF63}"/>
              </a:ext>
            </a:extLst>
          </p:cNvPr>
          <p:cNvSpPr txBox="1"/>
          <p:nvPr/>
        </p:nvSpPr>
        <p:spPr>
          <a:xfrm>
            <a:off x="1018283" y="5517222"/>
            <a:ext cx="245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Prof. George B. </a:t>
            </a:r>
            <a:r>
              <a:rPr lang="en-US" dirty="0" err="1"/>
              <a:t>Benedek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63848-B3DB-2A43-9DA3-B054D6C5F1C8}"/>
              </a:ext>
            </a:extLst>
          </p:cNvPr>
          <p:cNvSpPr txBox="1"/>
          <p:nvPr/>
        </p:nvSpPr>
        <p:spPr>
          <a:xfrm>
            <a:off x="5304641" y="5517222"/>
            <a:ext cx="221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Prof. Felix M.H. Villars</a:t>
            </a:r>
          </a:p>
        </p:txBody>
      </p:sp>
    </p:spTree>
    <p:extLst>
      <p:ext uri="{BB962C8B-B14F-4D97-AF65-F5344CB8AC3E}">
        <p14:creationId xmlns:p14="http://schemas.microsoft.com/office/powerpoint/2010/main" val="393333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4AEF5883-9661-0F40-B598-AEE246128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233419"/>
              </p:ext>
            </p:extLst>
          </p:nvPr>
        </p:nvGraphicFramePr>
        <p:xfrm>
          <a:off x="463266" y="-374335"/>
          <a:ext cx="6882756" cy="760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Document" r:id="rId3" imgW="3035300" imgH="3200400" progId="Word.Document.8">
                  <p:embed/>
                </p:oleObj>
              </mc:Choice>
              <mc:Fallback>
                <p:oleObj name="Document" r:id="rId3" imgW="3035300" imgH="3200400" progId="Word.Document.8">
                  <p:embed/>
                  <p:pic>
                    <p:nvPicPr>
                      <p:cNvPr id="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66" y="-374335"/>
                        <a:ext cx="6882756" cy="760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BCD24E-F2B7-E642-A35B-8BB810D47E73}"/>
              </a:ext>
            </a:extLst>
          </p:cNvPr>
          <p:cNvSpPr txBox="1"/>
          <p:nvPr/>
        </p:nvSpPr>
        <p:spPr>
          <a:xfrm>
            <a:off x="6822041" y="6205591"/>
            <a:ext cx="220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GT, J Chem Phys 2006</a:t>
            </a:r>
          </a:p>
        </p:txBody>
      </p:sp>
    </p:spTree>
    <p:extLst>
      <p:ext uri="{BB962C8B-B14F-4D97-AF65-F5344CB8AC3E}">
        <p14:creationId xmlns:p14="http://schemas.microsoft.com/office/powerpoint/2010/main" val="216092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1BEF1-D621-6C48-97C3-622A8D9C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89" y="221408"/>
            <a:ext cx="6415183" cy="6415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8B37C-243D-2E4A-9D3C-E9A29BF9DC91}"/>
              </a:ext>
            </a:extLst>
          </p:cNvPr>
          <p:cNvSpPr txBox="1"/>
          <p:nvPr/>
        </p:nvSpPr>
        <p:spPr>
          <a:xfrm>
            <a:off x="5671335" y="6488668"/>
            <a:ext cx="30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Wahle</a:t>
            </a:r>
            <a:r>
              <a:rPr lang="en-US" dirty="0"/>
              <a:t> et al, Phys. Rev. E 2017 </a:t>
            </a:r>
          </a:p>
        </p:txBody>
      </p:sp>
    </p:spTree>
    <p:extLst>
      <p:ext uri="{BB962C8B-B14F-4D97-AF65-F5344CB8AC3E}">
        <p14:creationId xmlns:p14="http://schemas.microsoft.com/office/powerpoint/2010/main" val="316496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279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Central challenges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r>
              <a:rPr lang="en-US" sz="2800" u="sng" dirty="0"/>
              <a:t>Single amino acid changes</a:t>
            </a:r>
            <a:r>
              <a:rPr lang="en-US" sz="2800" dirty="0"/>
              <a:t> in proteins can cause disease and death by </a:t>
            </a:r>
            <a:r>
              <a:rPr lang="en-US" sz="2800" i="1" dirty="0"/>
              <a:t>shifting phase boundaries of intracellular molecules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Many different types of phase transitions occur inside living cells.  They create physiological </a:t>
            </a:r>
            <a:r>
              <a:rPr lang="en-US" sz="2800" i="1" dirty="0"/>
              <a:t>switches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i="1" dirty="0">
                <a:solidFill>
                  <a:srgbClr val="C00000"/>
                </a:solidFill>
              </a:rPr>
              <a:t>There is no</a:t>
            </a:r>
            <a:r>
              <a:rPr lang="en-US" sz="2800" b="1" i="1" dirty="0">
                <a:solidFill>
                  <a:srgbClr val="C00000"/>
                </a:solidFill>
              </a:rPr>
              <a:t> predictive, quantitative, physics-based theory </a:t>
            </a:r>
            <a:r>
              <a:rPr lang="en-US" sz="2800" i="1" dirty="0">
                <a:solidFill>
                  <a:srgbClr val="C00000"/>
                </a:solidFill>
              </a:rPr>
              <a:t>for the vast majority of these transitions, and for those that are better modeled, there is no predictive theory for how single amino acid mutations alter such phase boundaries.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0070C0"/>
                </a:solidFill>
              </a:rPr>
              <a:t>Related diseases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/>
              <a:t>cataract, sickle-cell disease, ALS, cryoglobulinemia, type-2 diabetes, prostate cancer, more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0070C0"/>
                </a:solidFill>
              </a:rPr>
              <a:t>Cell physiology: </a:t>
            </a:r>
            <a:r>
              <a:rPr lang="en-US" sz="2800" dirty="0"/>
              <a:t>intracellular stress and immune responses, ribosome assembly, regulation of gene expression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678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B91D95-9F73-764A-8494-D38B451D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28" y="-184936"/>
            <a:ext cx="6842588" cy="7087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BBCA3-9876-CB40-863D-6B76E1F4088A}"/>
              </a:ext>
            </a:extLst>
          </p:cNvPr>
          <p:cNvSpPr txBox="1"/>
          <p:nvPr/>
        </p:nvSpPr>
        <p:spPr>
          <a:xfrm>
            <a:off x="6462445" y="5976262"/>
            <a:ext cx="2445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Example from</a:t>
            </a:r>
          </a:p>
          <a:p>
            <a:r>
              <a:rPr lang="en-US" sz="1400" dirty="0"/>
              <a:t>J. McManus et al, PNAS (2007); Commentary GT, PNAS (2007)</a:t>
            </a:r>
          </a:p>
        </p:txBody>
      </p:sp>
    </p:spTree>
    <p:extLst>
      <p:ext uri="{BB962C8B-B14F-4D97-AF65-F5344CB8AC3E}">
        <p14:creationId xmlns:p14="http://schemas.microsoft.com/office/powerpoint/2010/main" val="2504603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30917</TotalTime>
  <Words>840</Words>
  <Application>Microsoft Macintosh PowerPoint</Application>
  <PresentationFormat>On-screen Show (4:3)</PresentationFormat>
  <Paragraphs>78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Document</vt:lpstr>
      <vt:lpstr>Physics of complex and biological fluids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Rochester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complex and biological fluids</dc:title>
  <dc:creator>George Thurston</dc:creator>
  <cp:lastModifiedBy>Microsoft Office User</cp:lastModifiedBy>
  <cp:revision>69</cp:revision>
  <dcterms:created xsi:type="dcterms:W3CDTF">2017-09-04T15:40:21Z</dcterms:created>
  <dcterms:modified xsi:type="dcterms:W3CDTF">2021-11-11T17:42:34Z</dcterms:modified>
</cp:coreProperties>
</file>