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368" r:id="rId3"/>
    <p:sldId id="369" r:id="rId4"/>
    <p:sldId id="375" r:id="rId5"/>
    <p:sldId id="376" r:id="rId6"/>
    <p:sldId id="377" r:id="rId7"/>
    <p:sldId id="380" r:id="rId8"/>
    <p:sldId id="378" r:id="rId9"/>
    <p:sldId id="379" r:id="rId10"/>
    <p:sldId id="381" r:id="rId11"/>
    <p:sldId id="382" r:id="rId12"/>
    <p:sldId id="383" r:id="rId13"/>
    <p:sldId id="384" r:id="rId14"/>
    <p:sldId id="385" r:id="rId15"/>
    <p:sldId id="386" r:id="rId16"/>
    <p:sldId id="387" r:id="rId17"/>
  </p:sldIdLst>
  <p:sldSz cx="9144000" cy="5143500" type="screen16x9"/>
  <p:notesSz cx="6858000" cy="9144000"/>
  <p:embeddedFontLst>
    <p:embeddedFont>
      <p:font typeface="Anonymous Pr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Josefin Sans" pitchFamily="2" charset="0"/>
      <p:regular r:id="rId32"/>
      <p:bold r:id="rId33"/>
      <p:italic r:id="rId34"/>
      <p:boldItalic r:id="rId35"/>
    </p:embeddedFont>
    <p:embeddedFont>
      <p:font typeface="Josefin Sans SemiBold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1AB296-1002-47AB-BCB4-61F23D3BFB8C}">
          <p14:sldIdLst>
            <p14:sldId id="256"/>
            <p14:sldId id="368"/>
            <p14:sldId id="369"/>
          </p14:sldIdLst>
        </p14:section>
        <p14:section name="… Ready for it?" id="{1C141B7F-C01A-46E8-B87D-4E93D153C0DE}">
          <p14:sldIdLst>
            <p14:sldId id="375"/>
            <p14:sldId id="376"/>
            <p14:sldId id="377"/>
            <p14:sldId id="380"/>
            <p14:sldId id="378"/>
            <p14:sldId id="379"/>
            <p14:sldId id="381"/>
            <p14:sldId id="382"/>
            <p14:sldId id="383"/>
            <p14:sldId id="384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8AB3F3-EFD8-4D40-A5F8-FE5083FF1F87}">
  <a:tblStyle styleId="{D08AB3F3-EFD8-4D40-A5F8-FE5083FF1F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2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cd39fe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cd39fe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1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9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1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88700" y="1356576"/>
            <a:ext cx="7366800" cy="21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66688" y="3508353"/>
            <a:ext cx="5410800" cy="4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1850" y="169300"/>
            <a:ext cx="8666700" cy="480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8388439" y="34165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47439" y="450160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7439" y="34165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88439" y="450160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33" y="0"/>
            <a:ext cx="91329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958900"/>
            <a:ext cx="7704000" cy="3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377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41850" y="169300"/>
            <a:ext cx="8666700" cy="480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8388439" y="34165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447439" y="4501600"/>
            <a:ext cx="308100" cy="308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241850" y="169300"/>
            <a:ext cx="8666700" cy="4804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 SemiBold"/>
              <a:buNone/>
              <a:defRPr sz="28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2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gif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/>
          </p:nvPr>
        </p:nvSpPr>
        <p:spPr>
          <a:xfrm>
            <a:off x="888700" y="1356576"/>
            <a:ext cx="7366800" cy="21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>
                <a:solidFill>
                  <a:schemeClr val="accent5"/>
                </a:solidFill>
              </a:rPr>
              <a:t>RELATIVISTIC</a:t>
            </a:r>
            <a:br>
              <a:rPr lang="en" sz="3600" dirty="0"/>
            </a:br>
            <a:r>
              <a:rPr lang="en-US" sz="3600" cap="all" dirty="0"/>
              <a:t>DOPPLER EFFECT</a:t>
            </a:r>
            <a:endParaRPr sz="3600"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1"/>
          </p:nvPr>
        </p:nvSpPr>
        <p:spPr>
          <a:xfrm>
            <a:off x="1866688" y="3508353"/>
            <a:ext cx="5410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Sophia Sosa Fiscella</a:t>
            </a:r>
            <a:endParaRPr dirty="0"/>
          </a:p>
        </p:txBody>
      </p:sp>
      <p:sp>
        <p:nvSpPr>
          <p:cNvPr id="278" name="Google Shape;278;p34"/>
          <p:cNvSpPr txBox="1"/>
          <p:nvPr/>
        </p:nvSpPr>
        <p:spPr>
          <a:xfrm>
            <a:off x="5486400" y="330399"/>
            <a:ext cx="3703250" cy="359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90"/>
              <a:buFont typeface="Arial"/>
              <a:buNone/>
            </a:pPr>
            <a:r>
              <a:rPr lang="en-US" sz="2000" dirty="0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</a:rPr>
              <a:t>PHYS 150 – Special Relativity</a:t>
            </a:r>
            <a:endParaRPr sz="2000" dirty="0">
              <a:solidFill>
                <a:schemeClr val="accent5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Radial </a:t>
            </a:r>
            <a:r>
              <a:rPr lang="en-US" dirty="0"/>
              <a:t>Relativistic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0000" y="958900"/>
                <a:ext cx="7704000" cy="1612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A lamp emits light with frequency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Each crest comes out of the lamp a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after the previous crest.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800" dirty="0"/>
                  <a:t>The distance between two crests is: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𝑐𝑇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958900"/>
                <a:ext cx="7704000" cy="1612850"/>
              </a:xfrm>
              <a:blipFill>
                <a:blip r:embed="rId2"/>
                <a:stretch>
                  <a:fillRect t="-377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FA113892-A475-4A55-254D-1FB94AEA9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9083" b="32289"/>
          <a:stretch/>
        </p:blipFill>
        <p:spPr bwMode="auto">
          <a:xfrm>
            <a:off x="374073" y="2571750"/>
            <a:ext cx="4862946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DFD24-DBC6-A509-CA6D-0D2E5F4E64DB}"/>
                  </a:ext>
                </a:extLst>
              </p:cNvPr>
              <p:cNvSpPr txBox="1"/>
              <p:nvPr/>
            </p:nvSpPr>
            <p:spPr>
              <a:xfrm>
                <a:off x="5721928" y="3006150"/>
                <a:ext cx="2396836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DFD24-DBC6-A509-CA6D-0D2E5F4E6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28" y="3006150"/>
                <a:ext cx="2396836" cy="1179105"/>
              </a:xfrm>
              <a:prstGeom prst="rect">
                <a:avLst/>
              </a:prstGeom>
              <a:blipFill>
                <a:blip r:embed="rId4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28AC38D8-291B-7C9F-195E-F25FC6982544}"/>
              </a:ext>
            </a:extLst>
          </p:cNvPr>
          <p:cNvSpPr/>
          <p:nvPr/>
        </p:nvSpPr>
        <p:spPr>
          <a:xfrm rot="5400000">
            <a:off x="7351716" y="2746611"/>
            <a:ext cx="165596" cy="39867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61605-B08C-1B1E-232F-33CCADDDAE79}"/>
              </a:ext>
            </a:extLst>
          </p:cNvPr>
          <p:cNvSpPr txBox="1"/>
          <p:nvPr/>
        </p:nvSpPr>
        <p:spPr>
          <a:xfrm>
            <a:off x="6761012" y="2493820"/>
            <a:ext cx="145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“head start”</a:t>
            </a:r>
          </a:p>
        </p:txBody>
      </p:sp>
    </p:spTree>
    <p:extLst>
      <p:ext uri="{BB962C8B-B14F-4D97-AF65-F5344CB8AC3E}">
        <p14:creationId xmlns:p14="http://schemas.microsoft.com/office/powerpoint/2010/main" val="39974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Radial </a:t>
            </a:r>
            <a:r>
              <a:rPr lang="en-US" dirty="0"/>
              <a:t>Relativistic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0000" y="958900"/>
                <a:ext cx="7704000" cy="117845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A car moves to the right at speed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the car is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958900"/>
                <a:ext cx="7704000" cy="1178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DFD24-DBC6-A509-CA6D-0D2E5F4E64DB}"/>
                  </a:ext>
                </a:extLst>
              </p:cNvPr>
              <p:cNvSpPr txBox="1"/>
              <p:nvPr/>
            </p:nvSpPr>
            <p:spPr>
              <a:xfrm>
                <a:off x="5721928" y="2416598"/>
                <a:ext cx="2396836" cy="1917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crest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DFD24-DBC6-A509-CA6D-0D2E5F4E6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28" y="2416598"/>
                <a:ext cx="2396836" cy="1917769"/>
              </a:xfrm>
              <a:prstGeom prst="rect">
                <a:avLst/>
              </a:prstGeom>
              <a:blipFill>
                <a:blip r:embed="rId3"/>
                <a:stretch>
                  <a:fillRect r="-763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BAB3D6DC-AB6B-0CC8-15D0-ED0C131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2" y="2095514"/>
            <a:ext cx="4688464" cy="27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Radial </a:t>
            </a:r>
            <a:r>
              <a:rPr lang="en-US" dirty="0"/>
              <a:t>Relativistic Doppler Effect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508C-E318-B52D-EBA3-7204A500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58900"/>
            <a:ext cx="7704000" cy="1178450"/>
          </a:xfrm>
        </p:spPr>
        <p:txBody>
          <a:bodyPr>
            <a:normAutofit/>
          </a:bodyPr>
          <a:lstStyle/>
          <a:p>
            <a:r>
              <a:rPr lang="en-US" sz="1800" cap="small" dirty="0">
                <a:solidFill>
                  <a:schemeClr val="accent5"/>
                </a:solidFill>
              </a:rPr>
              <a:t>Event 1</a:t>
            </a:r>
            <a:r>
              <a:rPr lang="en-US" sz="1800" dirty="0"/>
              <a:t>: Crest number 1 catches up with the car.</a:t>
            </a:r>
          </a:p>
          <a:p>
            <a:r>
              <a:rPr lang="en-US" sz="1800" cap="small" dirty="0">
                <a:solidFill>
                  <a:schemeClr val="accent5"/>
                </a:solidFill>
              </a:rPr>
              <a:t>Event 2</a:t>
            </a:r>
            <a:r>
              <a:rPr lang="en-US" sz="1800" dirty="0"/>
              <a:t>: Crest number 2 catches up with the car.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DFD24-DBC6-A509-CA6D-0D2E5F4E64DB}"/>
              </a:ext>
            </a:extLst>
          </p:cNvPr>
          <p:cNvSpPr txBox="1"/>
          <p:nvPr/>
        </p:nvSpPr>
        <p:spPr>
          <a:xfrm>
            <a:off x="5153891" y="1993401"/>
            <a:ext cx="36632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In the </a:t>
            </a:r>
            <a:r>
              <a:rPr lang="en-US" sz="2000" cap="small" dirty="0">
                <a:solidFill>
                  <a:schemeClr val="accent5"/>
                </a:solidFill>
                <a:latin typeface="Anonymous Pro" panose="020B0604020202020204" charset="0"/>
                <a:ea typeface="Anonymous Pro" panose="020B0604020202020204" charset="0"/>
              </a:rPr>
              <a:t>lamp frame</a:t>
            </a:r>
            <a:r>
              <a:rPr lang="en-US" sz="20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B3D6DC-AB6B-0CC8-15D0-ED0C131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7" y="2109369"/>
            <a:ext cx="4688464" cy="27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A86F8-028F-CEE0-9820-F8062DB68998}"/>
                  </a:ext>
                </a:extLst>
              </p:cNvPr>
              <p:cNvSpPr txBox="1"/>
              <p:nvPr/>
            </p:nvSpPr>
            <p:spPr>
              <a:xfrm>
                <a:off x="5153896" y="2298747"/>
                <a:ext cx="3663227" cy="12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−2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nonymous Pro" panose="020B0604020202020204" charset="0"/>
                  <a:ea typeface="Anonymous Pro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A86F8-028F-CEE0-9820-F8062DB68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96" y="2298747"/>
                <a:ext cx="3663227" cy="124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17ED6C-EA3C-2B45-B5D5-FCC7FA759A15}"/>
                  </a:ext>
                </a:extLst>
              </p:cNvPr>
              <p:cNvSpPr txBox="1"/>
              <p:nvPr/>
            </p:nvSpPr>
            <p:spPr>
              <a:xfrm>
                <a:off x="5126186" y="3659425"/>
                <a:ext cx="3663227" cy="12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nonymous Pro" panose="020B0604020202020204" charset="0"/>
                  <a:ea typeface="Anonymous Pro" panose="020B060402020202020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17ED6C-EA3C-2B45-B5D5-FCC7FA75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6" y="3659425"/>
                <a:ext cx="3663227" cy="1248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0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Radial </a:t>
            </a:r>
            <a:r>
              <a:rPr lang="en-US" dirty="0"/>
              <a:t>Relativistic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43672" y="1133839"/>
                <a:ext cx="6456655" cy="675936"/>
              </a:xfr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, 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189508C-E318-B52D-EBA3-7204A500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43672" y="1133839"/>
                <a:ext cx="6456655" cy="675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ADFD24-DBC6-A509-CA6D-0D2E5F4E64DB}"/>
              </a:ext>
            </a:extLst>
          </p:cNvPr>
          <p:cNvSpPr txBox="1"/>
          <p:nvPr/>
        </p:nvSpPr>
        <p:spPr>
          <a:xfrm>
            <a:off x="5153891" y="1993401"/>
            <a:ext cx="36632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In the </a:t>
            </a:r>
            <a:r>
              <a:rPr lang="en-US" sz="2000" cap="small" dirty="0">
                <a:solidFill>
                  <a:schemeClr val="accent5"/>
                </a:solidFill>
                <a:latin typeface="Anonymous Pro" panose="020B0604020202020204" charset="0"/>
                <a:ea typeface="Anonymous Pro" panose="020B0604020202020204" charset="0"/>
              </a:rPr>
              <a:t>car frame</a:t>
            </a:r>
            <a:r>
              <a:rPr lang="en-US" sz="20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B3D6DC-AB6B-0CC8-15D0-ED0C131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2" y="2095514"/>
            <a:ext cx="4688464" cy="27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3AAC1-DCE6-6316-1C86-C30F56595F73}"/>
                  </a:ext>
                </a:extLst>
              </p:cNvPr>
              <p:cNvSpPr txBox="1"/>
              <p:nvPr/>
            </p:nvSpPr>
            <p:spPr>
              <a:xfrm>
                <a:off x="5015346" y="2448431"/>
                <a:ext cx="39623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−2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𝑐𝑇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3AAC1-DCE6-6316-1C86-C30F56595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46" y="2448431"/>
                <a:ext cx="3962398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0C03FD-B233-C35F-2616-F3EC409B928C}"/>
                  </a:ext>
                </a:extLst>
              </p:cNvPr>
              <p:cNvSpPr txBox="1"/>
              <p:nvPr/>
            </p:nvSpPr>
            <p:spPr>
              <a:xfrm>
                <a:off x="5015346" y="3185628"/>
                <a:ext cx="3962398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𝑐𝑇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𝑣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𝑐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nonymous Pro" panose="020B060402020202020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0C03FD-B233-C35F-2616-F3EC409B9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46" y="3185628"/>
                <a:ext cx="3962398" cy="6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4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Radial </a:t>
            </a:r>
            <a:r>
              <a:rPr lang="en-US" dirty="0"/>
              <a:t>Relativistic Doppler Effect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B3D6DC-AB6B-0CC8-15D0-ED0C131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1" y="1453701"/>
            <a:ext cx="3824293" cy="22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3AAC1-DCE6-6316-1C86-C30F56595F73}"/>
                  </a:ext>
                </a:extLst>
              </p:cNvPr>
              <p:cNvSpPr txBox="1"/>
              <p:nvPr/>
            </p:nvSpPr>
            <p:spPr>
              <a:xfrm>
                <a:off x="4461602" y="1622746"/>
                <a:ext cx="3962398" cy="803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=…=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𝑻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𝜷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𝜷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3AAC1-DCE6-6316-1C86-C30F56595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02" y="1622746"/>
                <a:ext cx="3962398" cy="803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7EF6743-AD85-5F89-FAF7-059057044834}"/>
              </a:ext>
            </a:extLst>
          </p:cNvPr>
          <p:cNvSpPr txBox="1">
            <a:spLocks/>
          </p:cNvSpPr>
          <p:nvPr/>
        </p:nvSpPr>
        <p:spPr>
          <a:xfrm>
            <a:off x="720000" y="958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>
              <a:buNone/>
            </a:pPr>
            <a:r>
              <a:rPr lang="en-US" sz="1800" dirty="0"/>
              <a:t>Interval between two crests, as measured in the </a:t>
            </a:r>
            <a:r>
              <a:rPr lang="en-US" sz="1800" b="1" dirty="0">
                <a:solidFill>
                  <a:schemeClr val="accent5"/>
                </a:solidFill>
              </a:rPr>
              <a:t>car frame</a:t>
            </a:r>
            <a:r>
              <a:rPr lang="en-US" sz="18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47E8C-71C1-7575-9D49-C1C76C7BF483}"/>
                  </a:ext>
                </a:extLst>
              </p:cNvPr>
              <p:cNvSpPr txBox="1"/>
              <p:nvPr/>
            </p:nvSpPr>
            <p:spPr>
              <a:xfrm>
                <a:off x="4461602" y="2571750"/>
                <a:ext cx="3962398" cy="803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1+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𝑓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1+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47E8C-71C1-7575-9D49-C1C76C7B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02" y="2571750"/>
                <a:ext cx="3962398" cy="803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037BD68-5030-3301-6C02-F6895FED7F0C}"/>
              </a:ext>
            </a:extLst>
          </p:cNvPr>
          <p:cNvSpPr txBox="1">
            <a:spLocks/>
          </p:cNvSpPr>
          <p:nvPr/>
        </p:nvSpPr>
        <p:spPr>
          <a:xfrm>
            <a:off x="512400" y="3882433"/>
            <a:ext cx="8119200" cy="803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0" indent="166688">
              <a:spcAft>
                <a:spcPts val="600"/>
              </a:spcAft>
            </a:pP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the velocity (and β) are </a:t>
            </a:r>
            <a:r>
              <a:rPr lang="en-US" sz="1600" b="0" i="0" cap="small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POSITIVE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if observer and source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move </a:t>
            </a:r>
            <a:r>
              <a:rPr lang="en-US" sz="1600" b="0" i="0" dirty="0">
                <a:solidFill>
                  <a:schemeClr val="tx2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AWAY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from each other</a:t>
            </a:r>
          </a:p>
          <a:p>
            <a:pPr marL="0" indent="166688">
              <a:spcAft>
                <a:spcPts val="600"/>
              </a:spcAft>
            </a:pP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the velocity (and β) are </a:t>
            </a:r>
            <a:r>
              <a:rPr lang="en-US" sz="1600" b="0" i="0" cap="small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NEGATIVE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if observer and source move </a:t>
            </a:r>
            <a:r>
              <a:rPr lang="en-US" sz="1600" b="0" i="0" dirty="0">
                <a:solidFill>
                  <a:schemeClr val="tx2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TOWARDS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each other</a:t>
            </a:r>
          </a:p>
        </p:txBody>
      </p:sp>
    </p:spTree>
    <p:extLst>
      <p:ext uri="{BB962C8B-B14F-4D97-AF65-F5344CB8AC3E}">
        <p14:creationId xmlns:p14="http://schemas.microsoft.com/office/powerpoint/2010/main" val="257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Relativistic Doppler Effect: </a:t>
            </a:r>
            <a:r>
              <a:rPr lang="en-US" cap="small" dirty="0">
                <a:solidFill>
                  <a:schemeClr val="accent1"/>
                </a:solidFill>
              </a:rPr>
              <a:t>along</a:t>
            </a:r>
            <a:r>
              <a:rPr lang="en-US" dirty="0"/>
              <a:t> line of sight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2547" y="1199656"/>
                <a:ext cx="1884654" cy="76762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rmAutofit fontScale="77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nonymous Pro" panose="020B0604020202020204" charset="0"/>
                        </a:rPr>
                        <m:t>𝑓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nonymous Pro" panose="020B060402020202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1+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nonymous Pro" panose="020B0604020202020204" charset="0"/>
                                </a:rPr>
                                <m:t>𝛽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547" y="1199656"/>
                <a:ext cx="1884654" cy="767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89247A-166E-2879-57C7-215DF218B60C}"/>
                  </a:ext>
                </a:extLst>
              </p:cNvPr>
              <p:cNvSpPr txBox="1"/>
              <p:nvPr/>
            </p:nvSpPr>
            <p:spPr>
              <a:xfrm>
                <a:off x="831273" y="2216727"/>
                <a:ext cx="4820951" cy="2353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Fred is driving his DeLorean at a speed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=0.4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towards traffic light that is emitting red light at a frequency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=4.3×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. What frequency does Fred observe?</a:t>
                </a:r>
              </a:p>
              <a:p>
                <a:pPr marL="747713" lvl="1" indent="-342900"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The same frequency.</a:t>
                </a:r>
              </a:p>
              <a:p>
                <a:pPr marL="747713" lvl="1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6.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56×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=656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747713" lvl="1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2.81×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sz="1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281 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What color corresponds to this frequency?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89247A-166E-2879-57C7-215DF218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2216727"/>
                <a:ext cx="4820951" cy="2353721"/>
              </a:xfrm>
              <a:prstGeom prst="rect">
                <a:avLst/>
              </a:prstGeom>
              <a:blipFill>
                <a:blip r:embed="rId4"/>
                <a:stretch>
                  <a:fillRect l="-1011" t="-1554" r="-2023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Frequency of Light | Visible Light Frequency &amp; Color Spectrum - Video &amp;  Lesson Transcript | Study.com">
            <a:extLst>
              <a:ext uri="{FF2B5EF4-FFF2-40B4-BE49-F238E27FC236}">
                <a16:creationId xmlns:a16="http://schemas.microsoft.com/office/drawing/2014/main" id="{3EEB4743-7833-B338-8B11-F1B1C4E1F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27069"/>
          <a:stretch/>
        </p:blipFill>
        <p:spPr bwMode="auto">
          <a:xfrm>
            <a:off x="5072281" y="3223184"/>
            <a:ext cx="3351718" cy="12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225657-74F2-8474-D7C0-03F6CDECB4AC}"/>
                  </a:ext>
                </a:extLst>
              </p:cNvPr>
              <p:cNvSpPr txBox="1"/>
              <p:nvPr/>
            </p:nvSpPr>
            <p:spPr>
              <a:xfrm>
                <a:off x="5072281" y="4453344"/>
                <a:ext cx="2690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Anonymous Pro" panose="020B0604020202020204" charset="0"/>
                    <a:ea typeface="Anonymous Pro" panose="020B0604020202020204" charset="0"/>
                  </a:rPr>
                  <a:t>Pst!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THz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Anonymous Pro" panose="020B0604020202020204" charset="0"/>
                  <a:ea typeface="Anonymous Pro" panose="020B060402020202020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225657-74F2-8474-D7C0-03F6CDECB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281" y="4453344"/>
                <a:ext cx="2690886" cy="369332"/>
              </a:xfrm>
              <a:prstGeom prst="rect">
                <a:avLst/>
              </a:prstGeom>
              <a:blipFill>
                <a:blip r:embed="rId6"/>
                <a:stretch>
                  <a:fillRect l="-18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85DD0ED-1E95-1BEB-3114-3D50C0491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412" y="950213"/>
            <a:ext cx="2819400" cy="14763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B07AE3-B910-3F22-55CE-6F538A95A895}"/>
              </a:ext>
            </a:extLst>
          </p:cNvPr>
          <p:cNvSpPr/>
          <p:nvPr/>
        </p:nvSpPr>
        <p:spPr>
          <a:xfrm>
            <a:off x="1482437" y="3462862"/>
            <a:ext cx="2978727" cy="568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ly a select minority will get this joke about Doppler Effect!! :  r/gatekeeping">
            <a:extLst>
              <a:ext uri="{FF2B5EF4-FFF2-40B4-BE49-F238E27FC236}">
                <a16:creationId xmlns:a16="http://schemas.microsoft.com/office/drawing/2014/main" id="{B6B6D6E5-BDC0-70CD-82FE-3D290405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18" y="283531"/>
            <a:ext cx="3572164" cy="45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6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4F798-8523-37F1-E11B-E095DB2F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Fred is back (to the future)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78647-5FC9-E9FA-4996-B23D3DBE7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48"/>
          <a:stretch/>
        </p:blipFill>
        <p:spPr>
          <a:xfrm>
            <a:off x="2311544" y="2820577"/>
            <a:ext cx="4089256" cy="1746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67740-46E1-6095-D400-1E3A4AB5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44" y="821593"/>
            <a:ext cx="4520911" cy="1828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94EBC-FCEE-5CF9-B911-C57F78F43BF5}"/>
              </a:ext>
            </a:extLst>
          </p:cNvPr>
          <p:cNvSpPr txBox="1"/>
          <p:nvPr/>
        </p:nvSpPr>
        <p:spPr>
          <a:xfrm>
            <a:off x="4558145" y="3893129"/>
            <a:ext cx="1676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v=60 miles/h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C449B-D17B-CE3F-EA53-E9FA0C78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75"/>
          <a:stretch/>
        </p:blipFill>
        <p:spPr>
          <a:xfrm>
            <a:off x="6234545" y="2820577"/>
            <a:ext cx="597910" cy="1746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CA673-8E85-EB1F-E460-6FDB9E01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544" y="2686821"/>
            <a:ext cx="4520911" cy="18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4F798-8523-37F1-E11B-E095DB2F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Fred is back (to the future)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67740-46E1-6095-D400-1E3A4AB5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44" y="821593"/>
            <a:ext cx="4520911" cy="1828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A369-E169-FC2E-E4F8-41E2FAD5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5" y="2687372"/>
            <a:ext cx="3343275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2BF83-C6BB-577B-7A40-361AEB15C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29"/>
          <a:stretch/>
        </p:blipFill>
        <p:spPr>
          <a:xfrm>
            <a:off x="5638800" y="2687372"/>
            <a:ext cx="1190624" cy="2162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78EA2-26EF-0180-37AC-9C4A1A9CA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525" y="2695597"/>
            <a:ext cx="4552320" cy="21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0E19C-223F-CA3E-0295-57A799E4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50213"/>
            <a:ext cx="7704000" cy="5727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Change in the </a:t>
            </a:r>
            <a:r>
              <a:rPr lang="en-US" sz="1400" i="0" cap="small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perceived frequency</a:t>
            </a:r>
            <a:r>
              <a:rPr lang="en-US" sz="1400" i="0" cap="small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of a sound due to motion of the source or the observer.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cap="small" dirty="0">
                <a:solidFill>
                  <a:schemeClr val="accent1"/>
                </a:solidFill>
              </a:rPr>
              <a:t>Ordinary</a:t>
            </a:r>
            <a:r>
              <a:rPr lang="en-US" dirty="0"/>
              <a:t>” Doppler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F3504-8A27-9B8D-F2F3-F17F18A7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17" y="1923873"/>
            <a:ext cx="5487166" cy="1105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05CCA-990D-FC69-81A8-A4FC26FE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91" y="3429887"/>
            <a:ext cx="5496692" cy="1152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91500-12C6-23CC-7803-16E78AF55094}"/>
              </a:ext>
            </a:extLst>
          </p:cNvPr>
          <p:cNvSpPr txBox="1"/>
          <p:nvPr/>
        </p:nvSpPr>
        <p:spPr>
          <a:xfrm>
            <a:off x="720000" y="3028927"/>
            <a:ext cx="570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DF752687-BD32-2FAF-20E6-5BB894BC8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237" y="1303541"/>
                <a:ext cx="7704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Move 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towards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 each other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the observer hears a 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higher</a:t>
                </a:r>
                <a:r>
                  <a:rPr lang="en-US" sz="14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frequency.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DF752687-BD32-2FAF-20E6-5BB894BC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7" y="1303541"/>
                <a:ext cx="7704000" cy="572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85F61EDA-E309-CC9B-64BB-662E7824E1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237" y="2742577"/>
                <a:ext cx="7704000" cy="973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Move 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away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 each other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the observer hears a 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lower</a:t>
                </a:r>
                <a:r>
                  <a:rPr lang="en-US" sz="14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frequency.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85F61EDA-E309-CC9B-64BB-662E7824E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7" y="2742577"/>
                <a:ext cx="7704000" cy="973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FFFAC66-FC80-A7B6-D714-CF699BC66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35" y="2088570"/>
            <a:ext cx="895350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72316-DB15-46E9-311A-F3447999F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935" y="3779059"/>
            <a:ext cx="18669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0E19C-223F-CA3E-0295-57A799E4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50213"/>
            <a:ext cx="7704000" cy="5727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Change in the </a:t>
            </a:r>
            <a:r>
              <a:rPr lang="en-US" sz="1400" i="0" cap="small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perceived frequency</a:t>
            </a:r>
            <a:r>
              <a:rPr lang="en-US" sz="1400" i="0" cap="small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of a sound due to motion of the source or the observer.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cap="small" dirty="0">
                <a:solidFill>
                  <a:schemeClr val="accent1"/>
                </a:solidFill>
              </a:rPr>
              <a:t>Ordinary</a:t>
            </a:r>
            <a:r>
              <a:rPr lang="en-US" dirty="0"/>
              <a:t>” Doppler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91500-12C6-23CC-7803-16E78AF55094}"/>
              </a:ext>
            </a:extLst>
          </p:cNvPr>
          <p:cNvSpPr txBox="1"/>
          <p:nvPr/>
        </p:nvSpPr>
        <p:spPr>
          <a:xfrm>
            <a:off x="720000" y="3028927"/>
            <a:ext cx="570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DF752687-BD32-2FAF-20E6-5BB894BC8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1263127"/>
                <a:ext cx="7704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Move 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transverse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 to each other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the observer hears the </a:t>
                </a:r>
                <a:r>
                  <a:rPr lang="en-US" sz="1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original </a:t>
                </a:r>
                <a:r>
                  <a:rPr lang="en-US" sz="14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frequency.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DF752687-BD32-2FAF-20E6-5BB894BC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63127"/>
                <a:ext cx="7704000" cy="572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7AE82E-FB37-2FC2-8139-311C7E74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99" y="1835827"/>
            <a:ext cx="1820602" cy="2990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B5313-D2A7-6166-5772-1450269BE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46" y="3002662"/>
            <a:ext cx="5810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0E19C-223F-CA3E-0295-57A799E4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50213"/>
            <a:ext cx="7704000" cy="116436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Therefore, it’ll also experience a </a:t>
            </a:r>
            <a:r>
              <a:rPr lang="en-US" sz="2400" i="0" cap="small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Doppler effect </a:t>
            </a:r>
            <a:r>
              <a:rPr lang="en-US" sz="24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when the source/observer are moving.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Light</a:t>
            </a:r>
            <a:r>
              <a:rPr lang="en-US" dirty="0"/>
              <a:t> is also a wave!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91500-12C6-23CC-7803-16E78AF55094}"/>
              </a:ext>
            </a:extLst>
          </p:cNvPr>
          <p:cNvSpPr txBox="1"/>
          <p:nvPr/>
        </p:nvSpPr>
        <p:spPr>
          <a:xfrm>
            <a:off x="720000" y="3028927"/>
            <a:ext cx="570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5E20BE57-5BA7-9459-8770-29BDE00E99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1976209"/>
                <a:ext cx="7704000" cy="7642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Sound waves require a </a:t>
                </a:r>
                <a:r>
                  <a:rPr lang="en-US" sz="24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medium</a:t>
                </a:r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(air)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light waves don’t</a:t>
                </a:r>
              </a:p>
            </p:txBody>
          </p:sp>
        </mc:Choice>
        <mc:Fallback xmlns="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5E20BE57-5BA7-9459-8770-29BDE00E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76209"/>
                <a:ext cx="7704000" cy="764241"/>
              </a:xfrm>
              <a:prstGeom prst="rect">
                <a:avLst/>
              </a:prstGeom>
              <a:blipFill>
                <a:blip r:embed="rId2"/>
                <a:stretch>
                  <a:fillRect r="-1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0FD4343F-580D-60D1-C583-FF0548C2B9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2571749"/>
                <a:ext cx="7704000" cy="1529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Sound waves don’t change frequency when the source moves </a:t>
                </a:r>
                <a:r>
                  <a:rPr lang="en-US" sz="2400" dirty="0">
                    <a:solidFill>
                      <a:schemeClr val="accent5"/>
                    </a:solidFill>
                    <a:latin typeface="Corbel" panose="020B0503020204020204" pitchFamily="34" charset="0"/>
                  </a:rPr>
                  <a:t>across</a:t>
                </a:r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the observer’s line of sigh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light waves do change</a:t>
                </a:r>
              </a:p>
            </p:txBody>
          </p:sp>
        </mc:Choice>
        <mc:Fallback xmlns="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0FD4343F-580D-60D1-C583-FF0548C2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571749"/>
                <a:ext cx="7704000" cy="1529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1" y="389962"/>
            <a:ext cx="77040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A little bit of </a:t>
            </a:r>
            <a:r>
              <a:rPr lang="en-US" cap="small" dirty="0">
                <a:solidFill>
                  <a:schemeClr val="accent1"/>
                </a:solidFill>
              </a:rPr>
              <a:t>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54" y="1601934"/>
                <a:ext cx="6165272" cy="68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 algn="ctr">
                  <a:buNone/>
                </a:pPr>
                <a:r>
                  <a:rPr lang="en-US" sz="1800" b="0" dirty="0">
                    <a:solidFill>
                      <a:schemeClr val="bg1"/>
                    </a:solidFill>
                    <a:latin typeface="Anonymous Pro" panose="020B0604020202020204" charset="0"/>
                    <a:ea typeface="Anonymous Pro" panose="020B0604020202020204" charset="0"/>
                  </a:rPr>
                  <a:t>(speed of wave)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Anonymous Pro" panose="020B0604020202020204" charset="0"/>
                    <a:ea typeface="Anonymous Pro" panose="020B0604020202020204" charset="0"/>
                  </a:rPr>
                  <a:t>(frequency)(wavelength)</a:t>
                </a:r>
              </a:p>
            </p:txBody>
          </p:sp>
        </mc:Choice>
        <mc:Fallback xmlns="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" y="1601934"/>
                <a:ext cx="6165272" cy="684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7AF684A0-7579-FB85-307C-C22CE69C2C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667" y="2124838"/>
                <a:ext cx="3377914" cy="79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wave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7AF684A0-7579-FB85-307C-C22CE69C2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67" y="2124838"/>
                <a:ext cx="3377914" cy="79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E3A04C5A-DAED-7995-2FD7-5C2E7513D2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1707" y="2624973"/>
                <a:ext cx="2964874" cy="79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E3A04C5A-DAED-7995-2FD7-5C2E7513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7" y="2624973"/>
                <a:ext cx="2964874" cy="796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0135A5A-D8EC-B6C8-0F18-E2CFF8592B38}"/>
              </a:ext>
            </a:extLst>
          </p:cNvPr>
          <p:cNvSpPr txBox="1">
            <a:spLocks/>
          </p:cNvSpPr>
          <p:nvPr/>
        </p:nvSpPr>
        <p:spPr>
          <a:xfrm>
            <a:off x="3532907" y="1091401"/>
            <a:ext cx="3186546" cy="6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 algn="ctr">
              <a:buNone/>
            </a:pPr>
            <a:r>
              <a:rPr lang="en-US" sz="1600" dirty="0">
                <a:solidFill>
                  <a:schemeClr val="accent5"/>
                </a:solidFill>
                <a:latin typeface="Anonymous Pro" panose="020B0604020202020204" charset="0"/>
                <a:ea typeface="Anonymous Pro" panose="020B0604020202020204" charset="0"/>
              </a:rPr>
              <a:t>1 Hertz (Hz) = 1/second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02404C-AEC4-C532-DA07-2868B4B1A472}"/>
              </a:ext>
            </a:extLst>
          </p:cNvPr>
          <p:cNvCxnSpPr/>
          <p:nvPr/>
        </p:nvCxnSpPr>
        <p:spPr>
          <a:xfrm flipV="1">
            <a:off x="3422071" y="1468582"/>
            <a:ext cx="387927" cy="307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363C5B-B6AA-7796-B8D1-05EBEBFAE0E9}"/>
              </a:ext>
            </a:extLst>
          </p:cNvPr>
          <p:cNvCxnSpPr/>
          <p:nvPr/>
        </p:nvCxnSpPr>
        <p:spPr>
          <a:xfrm flipH="1" flipV="1">
            <a:off x="1343889" y="1482436"/>
            <a:ext cx="207818" cy="29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19AC9A-266C-8DF3-A926-BEB9BBD1363A}"/>
              </a:ext>
            </a:extLst>
          </p:cNvPr>
          <p:cNvCxnSpPr>
            <a:cxnSpLocks/>
          </p:cNvCxnSpPr>
          <p:nvPr/>
        </p:nvCxnSpPr>
        <p:spPr>
          <a:xfrm flipV="1">
            <a:off x="5809355" y="1914029"/>
            <a:ext cx="733481" cy="6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0A52C7C-0211-52AF-F53B-766A51A903AD}"/>
              </a:ext>
            </a:extLst>
          </p:cNvPr>
          <p:cNvSpPr txBox="1">
            <a:spLocks/>
          </p:cNvSpPr>
          <p:nvPr/>
        </p:nvSpPr>
        <p:spPr>
          <a:xfrm>
            <a:off x="-318655" y="908649"/>
            <a:ext cx="3186546" cy="6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 algn="ctr">
              <a:buNone/>
            </a:pPr>
            <a:r>
              <a:rPr lang="en-US" sz="1600" dirty="0">
                <a:solidFill>
                  <a:schemeClr val="accent5"/>
                </a:solidFill>
                <a:latin typeface="Anonymous Pro" panose="020B0604020202020204" charset="0"/>
                <a:ea typeface="Anonymous Pro" panose="020B0604020202020204" charset="0"/>
              </a:rPr>
              <a:t>meter/second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51538F1-28F6-7AFB-38D8-7B746C139AD6}"/>
              </a:ext>
            </a:extLst>
          </p:cNvPr>
          <p:cNvSpPr txBox="1">
            <a:spLocks/>
          </p:cNvSpPr>
          <p:nvPr/>
        </p:nvSpPr>
        <p:spPr>
          <a:xfrm>
            <a:off x="6542836" y="1518572"/>
            <a:ext cx="966326" cy="6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 algn="ctr">
              <a:buNone/>
            </a:pPr>
            <a:r>
              <a:rPr lang="en-US" sz="1600" dirty="0">
                <a:solidFill>
                  <a:schemeClr val="accent5"/>
                </a:solidFill>
                <a:latin typeface="Anonymous Pro" panose="020B0604020202020204" charset="0"/>
                <a:ea typeface="Anonymous Pro" panose="020B0604020202020204" charset="0"/>
              </a:rPr>
              <a:t>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20E7E69D-FD0E-553B-67BB-867332A885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854" y="3816541"/>
                <a:ext cx="2964874" cy="79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20E7E69D-FD0E-553B-67BB-867332A8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4" y="3816541"/>
                <a:ext cx="2964874" cy="796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7A0DA92-6023-866F-AEF8-8D510E7157DC}"/>
              </a:ext>
            </a:extLst>
          </p:cNvPr>
          <p:cNvSpPr txBox="1">
            <a:spLocks/>
          </p:cNvSpPr>
          <p:nvPr/>
        </p:nvSpPr>
        <p:spPr>
          <a:xfrm>
            <a:off x="207820" y="3269096"/>
            <a:ext cx="5430980" cy="6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>
              <a:buNone/>
            </a:pPr>
            <a:r>
              <a:rPr lang="en-US" sz="18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Where: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7093AD9-5DE6-8535-163F-DF0FCBBBEF66}"/>
              </a:ext>
            </a:extLst>
          </p:cNvPr>
          <p:cNvSpPr txBox="1">
            <a:spLocks/>
          </p:cNvSpPr>
          <p:nvPr/>
        </p:nvSpPr>
        <p:spPr>
          <a:xfrm>
            <a:off x="2583871" y="3927808"/>
            <a:ext cx="3241963" cy="6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onymous Pro"/>
              <a:buChar char="●"/>
              <a:defRPr sz="12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 sz="1400" b="0" i="0" u="none" strike="noStrike" cap="none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pPr marL="139700" indent="0">
              <a:buNone/>
            </a:pPr>
            <a:r>
              <a:rPr lang="en-US" sz="2000" dirty="0">
                <a:solidFill>
                  <a:schemeClr val="bg1"/>
                </a:solidFill>
                <a:latin typeface="Anonymous Pro" panose="020B0604020202020204" charset="0"/>
                <a:ea typeface="Anonymous Pro" panose="020B0604020202020204" charset="0"/>
              </a:rPr>
              <a:t>Time between two crests of the wave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B3627C-A036-5E6D-3D0D-9D73D5AD8BE7}"/>
              </a:ext>
            </a:extLst>
          </p:cNvPr>
          <p:cNvCxnSpPr/>
          <p:nvPr/>
        </p:nvCxnSpPr>
        <p:spPr>
          <a:xfrm flipV="1">
            <a:off x="2105891" y="4341230"/>
            <a:ext cx="637309" cy="6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8353041F-107E-4302-5610-15B40E4DB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360" y="2341200"/>
            <a:ext cx="3365786" cy="24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" grpId="0"/>
      <p:bldP spid="5" grpId="0"/>
      <p:bldP spid="14" grpId="0"/>
      <p:bldP spid="15" grpId="0"/>
      <p:bldP spid="16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0E19C-223F-CA3E-0295-57A799E4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50212"/>
            <a:ext cx="7704000" cy="658811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car moves </a:t>
            </a:r>
            <a:r>
              <a:rPr lang="en-US" sz="2000" b="1" i="0" dirty="0">
                <a:solidFill>
                  <a:schemeClr val="accent5"/>
                </a:solidFill>
                <a:effectLst/>
                <a:latin typeface="Corbel" panose="020B0503020204020204" pitchFamily="34" charset="0"/>
              </a:rPr>
              <a:t>across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Fred’s line of sight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transverse </a:t>
            </a:r>
            <a:r>
              <a:rPr lang="en-US" dirty="0"/>
              <a:t>Relativistic Doppler Effect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8411DE-6A3A-5E62-E49A-D3089336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95" y="1641999"/>
            <a:ext cx="2602285" cy="26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C7045B83-5300-41C7-48E4-6FBF4C44DE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0896" y="1524638"/>
                <a:ext cx="3769309" cy="950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1800" b="1" cap="small" dirty="0">
                    <a:solidFill>
                      <a:schemeClr val="tx2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Car’s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reference frame:</a:t>
                </a:r>
              </a:p>
              <a:p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C7045B83-5300-41C7-48E4-6FBF4C44D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96" y="1524638"/>
                <a:ext cx="3769309" cy="950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1">
                <a:extLst>
                  <a:ext uri="{FF2B5EF4-FFF2-40B4-BE49-F238E27FC236}">
                    <a16:creationId xmlns:a16="http://schemas.microsoft.com/office/drawing/2014/main" id="{0E2CEFDE-0F64-18CD-2DCA-29C6F0118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0895" y="2443660"/>
                <a:ext cx="3769309" cy="658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r>
                  <a:rPr lang="en-US" sz="1800" b="1" i="0" cap="small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Corbel" panose="020B0503020204020204" pitchFamily="34" charset="0"/>
                  </a:rPr>
                  <a:t>Fred’s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reference frame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clocks on the car are ticking </a:t>
                </a:r>
                <a:r>
                  <a:rPr lang="en-US" sz="1800" b="1" dirty="0">
                    <a:solidFill>
                      <a:schemeClr val="accent5"/>
                    </a:solidFill>
                    <a:latin typeface="Corbel" panose="020B0503020204020204" pitchFamily="34" charset="0"/>
                  </a:rPr>
                  <a:t>slower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Text Placeholder 1">
                <a:extLst>
                  <a:ext uri="{FF2B5EF4-FFF2-40B4-BE49-F238E27FC236}">
                    <a16:creationId xmlns:a16="http://schemas.microsoft.com/office/drawing/2014/main" id="{0E2CEFDE-0F64-18CD-2DCA-29C6F011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95" y="2443660"/>
                <a:ext cx="3769309" cy="658810"/>
              </a:xfrm>
              <a:prstGeom prst="rect">
                <a:avLst/>
              </a:prstGeom>
              <a:blipFill>
                <a:blip r:embed="rId5"/>
                <a:stretch>
                  <a:fillRect b="-46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48D401C-7B90-06AF-E3EE-A3C07F24D3EF}"/>
              </a:ext>
            </a:extLst>
          </p:cNvPr>
          <p:cNvGrpSpPr/>
          <p:nvPr/>
        </p:nvGrpSpPr>
        <p:grpSpPr>
          <a:xfrm>
            <a:off x="6525498" y="2313710"/>
            <a:ext cx="1576386" cy="1731819"/>
            <a:chOff x="6303818" y="2369127"/>
            <a:chExt cx="1576386" cy="177338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2A1A465-12A9-8EE0-6F28-7B57490EB044}"/>
                </a:ext>
              </a:extLst>
            </p:cNvPr>
            <p:cNvCxnSpPr/>
            <p:nvPr/>
          </p:nvCxnSpPr>
          <p:spPr>
            <a:xfrm flipH="1">
              <a:off x="6483927" y="4142509"/>
              <a:ext cx="13962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8C0FCF-21B2-2597-E2E3-70F74A28A2F9}"/>
                </a:ext>
              </a:extLst>
            </p:cNvPr>
            <p:cNvCxnSpPr/>
            <p:nvPr/>
          </p:nvCxnSpPr>
          <p:spPr>
            <a:xfrm>
              <a:off x="6303818" y="2369127"/>
              <a:ext cx="15763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80C060A-8F11-1201-1C2D-9547667B17A7}"/>
                </a:ext>
              </a:extLst>
            </p:cNvPr>
            <p:cNvCxnSpPr/>
            <p:nvPr/>
          </p:nvCxnSpPr>
          <p:spPr>
            <a:xfrm>
              <a:off x="7880204" y="2382982"/>
              <a:ext cx="0" cy="17595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Placeholder 1">
                <a:extLst>
                  <a:ext uri="{FF2B5EF4-FFF2-40B4-BE49-F238E27FC236}">
                    <a16:creationId xmlns:a16="http://schemas.microsoft.com/office/drawing/2014/main" id="{36A375F0-B8EA-5FDD-5B42-3B3CA2A37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6323" y="2693163"/>
                <a:ext cx="3769309" cy="1017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 fontScale="77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car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Fred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3" name="Text Placeholder 1">
                <a:extLst>
                  <a:ext uri="{FF2B5EF4-FFF2-40B4-BE49-F238E27FC236}">
                    <a16:creationId xmlns:a16="http://schemas.microsoft.com/office/drawing/2014/main" id="{36A375F0-B8EA-5FDD-5B42-3B3CA2A3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323" y="2693163"/>
                <a:ext cx="3769309" cy="1017992"/>
              </a:xfrm>
              <a:prstGeom prst="rect">
                <a:avLst/>
              </a:prstGeom>
              <a:blipFill>
                <a:blip r:embed="rId6"/>
                <a:stretch>
                  <a:fillRect r="-6624" b="-20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5541" y="3402591"/>
                <a:ext cx="3769309" cy="2181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car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Fred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41" y="3402591"/>
                <a:ext cx="3769309" cy="2181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7AF684A0-7579-FB85-307C-C22CE69C2C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5540" y="3500983"/>
                <a:ext cx="3769309" cy="864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car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Fred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7AF684A0-7579-FB85-307C-C22CE69C2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40" y="3500983"/>
                <a:ext cx="3769309" cy="864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1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89247A-166E-2879-57C7-215DF218B60C}"/>
                  </a:ext>
                </a:extLst>
              </p:cNvPr>
              <p:cNvSpPr txBox="1"/>
              <p:nvPr/>
            </p:nvSpPr>
            <p:spPr>
              <a:xfrm>
                <a:off x="831274" y="2216727"/>
                <a:ext cx="42672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Captain Gordon points the laser </a:t>
                </a:r>
                <a:r>
                  <a:rPr lang="en-US" sz="1800" dirty="0" err="1">
                    <a:solidFill>
                      <a:schemeClr val="bg1"/>
                    </a:solidFill>
                    <a:latin typeface="Corbel" panose="020B0503020204020204" pitchFamily="34" charset="0"/>
                  </a:rPr>
                  <a:t>Batsignal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, with a frequency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, into the sky of Gotham City. Batman observes this while traveling in his </a:t>
                </a:r>
                <a:r>
                  <a:rPr lang="en-US" sz="1800" dirty="0" err="1">
                    <a:solidFill>
                      <a:schemeClr val="bg1"/>
                    </a:solidFill>
                    <a:latin typeface="Corbel" panose="020B0503020204020204" pitchFamily="34" charset="0"/>
                  </a:rPr>
                  <a:t>batjet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1800" b="1" dirty="0">
                    <a:solidFill>
                      <a:schemeClr val="accent5"/>
                    </a:solidFill>
                    <a:latin typeface="Corbel" panose="020B0503020204020204" pitchFamily="34" charset="0"/>
                  </a:rPr>
                  <a:t>perpendicular</a:t>
                </a: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to Gordon’s line of sigh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. What frequency does he measure?</a:t>
                </a:r>
              </a:p>
              <a:p>
                <a:pPr marL="747713" lvl="1" indent="-342900"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The same frequency.</a:t>
                </a:r>
              </a:p>
              <a:p>
                <a:pPr marL="747713" lvl="1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1.7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747713" lvl="1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9.17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89247A-166E-2879-57C7-215DF218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4" y="2216727"/>
                <a:ext cx="4267200" cy="2585323"/>
              </a:xfrm>
              <a:prstGeom prst="rect">
                <a:avLst/>
              </a:prstGeom>
              <a:blipFill>
                <a:blip r:embed="rId3"/>
                <a:stretch>
                  <a:fillRect l="-1143" t="-1415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932E18-4482-4C7C-76D0-61A5FFBD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1450"/>
            <a:ext cx="7704000" cy="572700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/>
                </a:solidFill>
              </a:rPr>
              <a:t>transverse </a:t>
            </a:r>
            <a:r>
              <a:rPr lang="en-US" dirty="0"/>
              <a:t>Relativistic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7345" y="1199718"/>
                <a:ext cx="3769309" cy="76762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rmAutofit fontScale="850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nonymous Pr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●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○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nonymous Pro"/>
                  <a:buChar char="■"/>
                  <a:defRPr sz="1400" b="0" i="0" u="none" strike="noStrike" cap="none">
                    <a:solidFill>
                      <a:schemeClr val="lt1"/>
                    </a:solidFill>
                    <a:latin typeface="Anonymous Pro"/>
                    <a:ea typeface="Anonymous Pro"/>
                    <a:cs typeface="Anonymous Pro"/>
                    <a:sym typeface="Anonymous Pro"/>
                  </a:defRPr>
                </a:lvl9pPr>
              </a:lstStyle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source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√1−</m:t>
                          </m:r>
                          <m:f>
                            <m:fPr>
                              <m:type m:val="li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5AEA5E10-1AD6-F054-3B9B-FA1E50E5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45" y="1199718"/>
                <a:ext cx="3769309" cy="767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at Signal Wallpapers - Wallpaper Cave">
            <a:extLst>
              <a:ext uri="{FF2B5EF4-FFF2-40B4-BE49-F238E27FC236}">
                <a16:creationId xmlns:a16="http://schemas.microsoft.com/office/drawing/2014/main" id="{106537E9-D2B2-944E-2D1A-C271CA1D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09" y="2247467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AED1B4-ACEB-6663-EA5F-C199E9380CEE}"/>
              </a:ext>
            </a:extLst>
          </p:cNvPr>
          <p:cNvSpPr/>
          <p:nvPr/>
        </p:nvSpPr>
        <p:spPr>
          <a:xfrm>
            <a:off x="1219200" y="4031674"/>
            <a:ext cx="2092036" cy="568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eometry - Maths for Elementary 2nd Grade by Slidesgo">
  <a:themeElements>
    <a:clrScheme name="Simple Light">
      <a:dk1>
        <a:srgbClr val="2F293A"/>
      </a:dk1>
      <a:lt1>
        <a:srgbClr val="FFFFFF"/>
      </a:lt1>
      <a:dk2>
        <a:srgbClr val="595959"/>
      </a:dk2>
      <a:lt2>
        <a:srgbClr val="FF9FBF"/>
      </a:lt2>
      <a:accent1>
        <a:srgbClr val="6A62E4"/>
      </a:accent1>
      <a:accent2>
        <a:srgbClr val="FBEECC"/>
      </a:accent2>
      <a:accent3>
        <a:srgbClr val="F1BCCE"/>
      </a:accent3>
      <a:accent4>
        <a:srgbClr val="8861C9"/>
      </a:accent4>
      <a:accent5>
        <a:srgbClr val="5E33A5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641</Words>
  <Application>Microsoft Office PowerPoint</Application>
  <PresentationFormat>On-screen Show (16:9)</PresentationFormat>
  <Paragraphs>81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Josefin Sans</vt:lpstr>
      <vt:lpstr>Josefin Sans SemiBold</vt:lpstr>
      <vt:lpstr>Arial</vt:lpstr>
      <vt:lpstr>Cambria Math</vt:lpstr>
      <vt:lpstr>Anonymous Pro</vt:lpstr>
      <vt:lpstr>Corbel</vt:lpstr>
      <vt:lpstr>Calibri</vt:lpstr>
      <vt:lpstr>Geometry - Maths for Elementary 2nd Grade by Slidesgo</vt:lpstr>
      <vt:lpstr>RELATIVISTIC DOPPLER EFFECT</vt:lpstr>
      <vt:lpstr>Fred is back (to the future)</vt:lpstr>
      <vt:lpstr>Fred is back (to the future)</vt:lpstr>
      <vt:lpstr>“Ordinary” Doppler Effect</vt:lpstr>
      <vt:lpstr>“Ordinary” Doppler Effect</vt:lpstr>
      <vt:lpstr>Light is also a wave!</vt:lpstr>
      <vt:lpstr>A little bit of math</vt:lpstr>
      <vt:lpstr>transverse Relativistic Doppler Effect</vt:lpstr>
      <vt:lpstr>transverse Relativistic Doppler Effect</vt:lpstr>
      <vt:lpstr>Radial Relativistic Doppler Effect</vt:lpstr>
      <vt:lpstr>Radial Relativistic Doppler Effect</vt:lpstr>
      <vt:lpstr>Radial Relativistic Doppler Effect</vt:lpstr>
      <vt:lpstr>Radial Relativistic Doppler Effect</vt:lpstr>
      <vt:lpstr>Radial Relativistic Doppler Effect</vt:lpstr>
      <vt:lpstr>Relativistic Doppler Effect: along line of sight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 IT OFF: a machine learning approach for picking the best Taylor Swift playlist</dc:title>
  <dc:creator>Valentina Sosa Fiscella</dc:creator>
  <cp:lastModifiedBy>Sofia Valentina Sosa Fiscella (RIT Student)</cp:lastModifiedBy>
  <cp:revision>46</cp:revision>
  <dcterms:modified xsi:type="dcterms:W3CDTF">2022-10-13T18:00:04Z</dcterms:modified>
</cp:coreProperties>
</file>