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59" r:id="rId5"/>
    <p:sldId id="258" r:id="rId6"/>
    <p:sldId id="263" r:id="rId7"/>
    <p:sldId id="262" r:id="rId8"/>
    <p:sldId id="264" r:id="rId9"/>
    <p:sldId id="261" r:id="rId10"/>
    <p:sldId id="265" r:id="rId11"/>
    <p:sldId id="266" r:id="rId12"/>
    <p:sldId id="268" r:id="rId13"/>
    <p:sldId id="267" r:id="rId14"/>
    <p:sldId id="271" r:id="rId15"/>
    <p:sldId id="272" r:id="rId16"/>
    <p:sldId id="269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66848-D56A-9C4C-9DEC-4C4E0B0FE241}" v="193" dt="2024-04-03T02:40:28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77915"/>
  </p:normalViewPr>
  <p:slideViewPr>
    <p:cSldViewPr snapToGrid="0">
      <p:cViewPr varScale="1">
        <p:scale>
          <a:sx n="97" d="100"/>
          <a:sy n="97" d="100"/>
        </p:scale>
        <p:origin x="1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91E8-57BB-2A48-856B-A7559DD9B2B9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6E717-E111-FF4F-ABBB-6A37946EC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7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Specfically</a:t>
            </a:r>
            <a:r>
              <a:rPr lang="en-US" dirty="0"/>
              <a:t> look at the </a:t>
            </a:r>
            <a:r>
              <a:rPr lang="en-US" dirty="0" err="1"/>
              <a:t>horsecrab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85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Closer than todays moon = more often TSE and wider path of totality</a:t>
            </a:r>
          </a:p>
          <a:p>
            <a:r>
              <a:rPr lang="en-US" dirty="0"/>
              <a:t>Calculated the moons semi – major axis over time</a:t>
            </a:r>
          </a:p>
          <a:p>
            <a:r>
              <a:rPr lang="en-US" dirty="0"/>
              <a:t>Moon orbit model from when horseshoe crabs  </a:t>
            </a:r>
          </a:p>
          <a:p>
            <a:r>
              <a:rPr lang="en-US" dirty="0"/>
              <a:t>The frequency of TSE per year is higher at ~ 1.2</a:t>
            </a:r>
          </a:p>
          <a:p>
            <a:r>
              <a:rPr lang="en-US" dirty="0"/>
              <a:t>Made a function for the path of totality </a:t>
            </a:r>
          </a:p>
          <a:p>
            <a:r>
              <a:rPr lang="en-US" dirty="0"/>
              <a:t>Added a fudge factor (1.723) to account for the curvature of the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Awesome time = average time between TSE for a point on the surface of the Earth</a:t>
            </a:r>
          </a:p>
          <a:p>
            <a:r>
              <a:rPr lang="en-US" dirty="0"/>
              <a:t>Increases exponentially </a:t>
            </a:r>
          </a:p>
          <a:p>
            <a:r>
              <a:rPr lang="en-US" dirty="0"/>
              <a:t>Shorter in earlier times (500 million years ago, frequency of eclipses was every 7 months)</a:t>
            </a:r>
          </a:p>
          <a:p>
            <a:r>
              <a:rPr lang="en-US" dirty="0"/>
              <a:t>In 370 million years, eclipses will be 7.5 years on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8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many times on average the Earth is covered by TSEs in the 10-million-year time steps &amp; how many TSEs are on a single point on Earth in the 10-million-year period</a:t>
            </a:r>
          </a:p>
          <a:p>
            <a:r>
              <a:rPr lang="en-US" dirty="0"/>
              <a:t>Number of TSEs divided by AWESOME time</a:t>
            </a:r>
          </a:p>
          <a:p>
            <a:r>
              <a:rPr lang="en-US" dirty="0"/>
              <a:t>380 million years: last Total solar eclipse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Cumulative TSE for humans and horseshoe crabs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Horseshoe crabs: factored in horseshoe crab only being out of the water from March to July for mating so 5/12 was taken from the results from figure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Fun fact the tides caused by the moon affect the breeding season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Horseshoe crabs witnessed 1.5 million eclipses across their species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Using the population over time, roughly 138 trillion TSEs have been experiences for </a:t>
            </a:r>
            <a:r>
              <a:rPr lang="en-US" dirty="0" err="1"/>
              <a:t>Horsecrabs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Humans: only 32,000 TSE across the species (including last common ancestor of humans and chimpanzees 10 mil years ago)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32 billion TSE experiences based on human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24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Horseshoe crabs: over 3 magnitudes more</a:t>
            </a:r>
          </a:p>
          <a:p>
            <a:r>
              <a:rPr lang="en-US" dirty="0"/>
              <a:t>Humans could catch up in ~ 400,000 years if people keep gathering for them</a:t>
            </a:r>
          </a:p>
          <a:p>
            <a:r>
              <a:rPr lang="en-US" dirty="0"/>
              <a:t>Probably not feasible </a:t>
            </a:r>
          </a:p>
          <a:p>
            <a:r>
              <a:rPr lang="en-US" dirty="0"/>
              <a:t>Horseshoe population is suffering: harvesting blood for pharmaceuticals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5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6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5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if they don’t know, they are still witnessing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3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99.99% of species are extinct</a:t>
            </a:r>
          </a:p>
          <a:p>
            <a:r>
              <a:rPr lang="en-US" dirty="0"/>
              <a:t>Tectonic plates</a:t>
            </a:r>
          </a:p>
          <a:p>
            <a:r>
              <a:rPr lang="en-US" dirty="0"/>
              <a:t>Hunting = underestimates of animal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2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Atlantic horseshoe crab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56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Eyes: 2 sensitive to UV light used to track sun and moon light</a:t>
            </a:r>
          </a:p>
          <a:p>
            <a:r>
              <a:rPr lang="en-US" dirty="0"/>
              <a:t>Rest of time in ocean</a:t>
            </a:r>
          </a:p>
          <a:p>
            <a:r>
              <a:rPr lang="en-US" dirty="0"/>
              <a:t>Fig 1 shows 8/10 eyes covered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3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Timesteps of 10 million</a:t>
            </a:r>
          </a:p>
          <a:p>
            <a:r>
              <a:rPr lang="en-US" dirty="0"/>
              <a:t>0.017 and 0.0549, eccentricities affect angular size effecting eclipse, best when Earth: aphelion and moon: perigee (Sun smallest, moon biggest)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 dashed line is where we want the moon during eclipse (234400 miles) if earth is at Earth is at average distance from Sun</a:t>
            </a:r>
          </a:p>
          <a:p>
            <a:r>
              <a:rPr lang="en-US" dirty="0"/>
              <a:t>Grey shell how much radius changes as earth moves from aphelion to perihelion</a:t>
            </a:r>
          </a:p>
          <a:p>
            <a:r>
              <a:rPr lang="en-US" dirty="0"/>
              <a:t>Green masses are within, red are outside</a:t>
            </a:r>
          </a:p>
          <a:p>
            <a:r>
              <a:rPr lang="en-US" dirty="0"/>
              <a:t>Blue x is earth</a:t>
            </a:r>
          </a:p>
          <a:p>
            <a:r>
              <a:rPr lang="en-US" dirty="0"/>
              <a:t>Assume each point of the moon’s orbit is equally likely so number of points within / total number of points = 10/28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2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Meeus: uses stats methods</a:t>
            </a:r>
          </a:p>
          <a:p>
            <a:r>
              <a:rPr lang="en-US" dirty="0"/>
              <a:t>Wright: NASA catalog of 5000 years of eclipses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3000 TSE in 5000 years, TSE covered Earth’s surface ~ 15 times</a:t>
            </a:r>
          </a:p>
          <a:p>
            <a:r>
              <a:rPr lang="en-US" dirty="0"/>
              <a:t>Divide number of years to cover all of earth one time, you get on average how long it takes to cover the Earth (326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6E717-E111-FF4F-ABBB-6A37946ECC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1B62-CBE0-81E8-D5A9-28754DB7D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37984-4ADD-C6F4-F659-93B8C4D1A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879C8-BE32-02A5-6582-98038E65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6D902-46B9-D860-239B-7624725C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D8C9-B472-02F4-2759-32CA424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8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A8BB-ED77-59F0-4E32-E6993654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3B94C-702E-68B7-C06A-4BCDE6BB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89E83-49F7-B261-E886-D4A32BEA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20CD2-C6C2-5DA9-8748-5B533FA0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404F9-5B74-E423-0B02-7DBB56DC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5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667B0-C6E9-5AFD-D241-4DDAE2AD9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90BA8-2AE0-497C-E4A6-198879FB8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BD702-BE79-99A6-AA3E-BCAC810C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20C7B-E86A-22EE-8B96-CD231AAC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8082-B6CA-ADC5-A093-596B5525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DB57-17CC-3970-2C1D-DEB85A22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131A-0263-06E7-6971-2819FC41B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CD1D7-5A8C-1993-131E-6FF7E7AD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6F37-DC2B-75E9-963F-BC989B5A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AB0B6-21DF-C5B9-34A6-D6791E6E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8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4CB1A-8E98-BE4D-5B31-6E2D0C40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68237-66C9-9894-0292-1F6C4CAA1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A39BC-4E1E-8C71-294A-02D61CC7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62283-E46D-F8D3-5522-04A3DFC9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A7C46-CEA5-0C72-86BB-4B23D3E06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6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B1C8-7E9E-A11A-B302-E7E2B68D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442BA-98D7-0236-DE6B-431903274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F6C5F-3B9A-E201-91B6-90A5B94CA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34055-B150-DFB0-DE90-6DC46C17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AC77F-9A69-C201-CD80-04973537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5A0E7-1249-EEFD-F2A0-2D4CC367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6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182A0-813E-47AC-1B71-62B51404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61EC4-3609-1C1D-6C5F-66D8C46C4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39A66-D1C2-C8A9-B4E9-A9F19F553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A1944-7959-BB95-8009-CCA4A599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CAB43-3E06-D5DC-29EE-36914C945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27B43-82CC-0C7D-85CE-03F84F0E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DB218-E6AC-54E8-27D9-142AEB40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F3CC52-3265-FA47-A00B-A0A6A42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6F12-AECE-3E04-DF38-EAC366DF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59308-DBAB-F9F8-D8C3-A3C590F5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48C21-60D2-09A0-BB4F-6B18E5FC4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03D61-BC3D-47AA-66CC-DF7928BF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55CDA-C9DB-4301-0545-37612D93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2F3D9-954E-120A-64A7-B7EA614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A1EE3-CF64-C250-9155-439112DE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6B1-70F7-70AF-4876-16377A30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60063-EC88-61BE-6F22-67A8AD9D5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32A13-F9CB-9860-4F09-9F70677F1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D973A-4323-23E8-C0C9-608D9E64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1BF8A-8684-FC06-A4D6-C21280A0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042E0-1FD1-4D30-5DF5-F1A220A2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202F-66FD-BEF0-00C7-91969ACF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6D0F3-2B34-18FA-6ED5-DD1960689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29D88-012E-9ABB-B49C-DECD7EE1F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E1CE0-7163-B206-19C0-2716EEFE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21F7B-261F-3410-E525-D7C43DCE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AFC16-33C3-2825-725D-B2A068DD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0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EBF98-A212-3C43-8F4C-E81E7448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657A3-CC9D-C9F0-7AB9-6868F0B5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63CA-5301-B29C-3971-71C597F53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6F9BD-5B21-0040-840A-5F96826D3236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727D0-DB4A-84AA-D4D7-C1693346B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0AF19-1851-2B21-FE81-0E39ABEA9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D2B0D-9805-3240-8AA8-5C1B28B5A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olar eclipse in the sky&#10;&#10;Description automatically generated">
            <a:extLst>
              <a:ext uri="{FF2B5EF4-FFF2-40B4-BE49-F238E27FC236}">
                <a16:creationId xmlns:a16="http://schemas.microsoft.com/office/drawing/2014/main" id="{3852BCBE-4D79-4969-463F-830F1DB3A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373" b="1364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BA7A8-86DB-CC2B-88F7-24AA5B5B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/>
                <a:latin typeface="+mn-lt"/>
              </a:rPr>
              <a:t>Species Syzygy: Which Animal Has Seen the Most Total Solar Eclipses? </a:t>
            </a: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71F4F-367B-C93C-4EB7-241EF425F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Presented by: Taylor Paul</a:t>
            </a:r>
          </a:p>
        </p:txBody>
      </p:sp>
    </p:spTree>
    <p:extLst>
      <p:ext uri="{BB962C8B-B14F-4D97-AF65-F5344CB8AC3E}">
        <p14:creationId xmlns:p14="http://schemas.microsoft.com/office/powerpoint/2010/main" val="143656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AWESOME Time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Astronomical World Eclipse Surface </a:t>
            </a:r>
            <a:r>
              <a:rPr lang="en-US" dirty="0" err="1">
                <a:solidFill>
                  <a:srgbClr val="FFFFFF"/>
                </a:solidFill>
              </a:rPr>
              <a:t>cOverage</a:t>
            </a:r>
            <a:r>
              <a:rPr lang="en-US" dirty="0">
                <a:solidFill>
                  <a:srgbClr val="FFFFFF"/>
                </a:solidFill>
              </a:rPr>
              <a:t> Metric</a:t>
            </a:r>
          </a:p>
          <a:p>
            <a:r>
              <a:rPr lang="en-US" dirty="0">
                <a:solidFill>
                  <a:srgbClr val="FFFFFF"/>
                </a:solidFill>
              </a:rPr>
              <a:t>Average time it takes the entire surface of Earth to experience a TSE</a:t>
            </a:r>
          </a:p>
          <a:p>
            <a:r>
              <a:rPr lang="en-US" dirty="0">
                <a:solidFill>
                  <a:srgbClr val="FFFFFF"/>
                </a:solidFill>
              </a:rPr>
              <a:t>Normalized over geometric range</a:t>
            </a:r>
          </a:p>
          <a:p>
            <a:r>
              <a:rPr lang="en-US" dirty="0">
                <a:solidFill>
                  <a:srgbClr val="FFFFFF"/>
                </a:solidFill>
              </a:rPr>
              <a:t>Most TSE paths: 100 miles across + stretch 10,000 miles on Earth’s surface = ~ 1 million square miles</a:t>
            </a:r>
          </a:p>
          <a:p>
            <a:r>
              <a:rPr lang="en-US" dirty="0">
                <a:solidFill>
                  <a:srgbClr val="FFFFFF"/>
                </a:solidFill>
              </a:rPr>
              <a:t>Earth surface area: 196 million square miles</a:t>
            </a:r>
          </a:p>
          <a:p>
            <a:r>
              <a:rPr lang="en-US" dirty="0">
                <a:solidFill>
                  <a:srgbClr val="FFFFFF"/>
                </a:solidFill>
              </a:rPr>
              <a:t>AWESOME time: 326 years</a:t>
            </a:r>
          </a:p>
        </p:txBody>
      </p:sp>
    </p:spTree>
    <p:extLst>
      <p:ext uri="{BB962C8B-B14F-4D97-AF65-F5344CB8AC3E}">
        <p14:creationId xmlns:p14="http://schemas.microsoft.com/office/powerpoint/2010/main" val="347497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-18" y="-10779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Moon Orbit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E12356-06B9-9BF7-EAB0-47C8A418F687}"/>
              </a:ext>
            </a:extLst>
          </p:cNvPr>
          <p:cNvGrpSpPr/>
          <p:nvPr/>
        </p:nvGrpSpPr>
        <p:grpSpPr>
          <a:xfrm>
            <a:off x="6555187" y="1701986"/>
            <a:ext cx="5185538" cy="5303520"/>
            <a:chOff x="4263241" y="778449"/>
            <a:chExt cx="5510151" cy="5295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906FA1-8F1E-B0BE-F170-E5CD552B955B}"/>
                </a:ext>
              </a:extLst>
            </p:cNvPr>
            <p:cNvSpPr>
              <a:spLocks/>
            </p:cNvSpPr>
            <p:nvPr/>
          </p:nvSpPr>
          <p:spPr>
            <a:xfrm>
              <a:off x="4263241" y="926275"/>
              <a:ext cx="5510151" cy="502326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3" name="Picture 1" descr="page4image1466307808">
              <a:extLst>
                <a:ext uri="{FF2B5EF4-FFF2-40B4-BE49-F238E27FC236}">
                  <a16:creationId xmlns:a16="http://schemas.microsoft.com/office/drawing/2014/main" id="{4565A22C-B782-7113-2587-E9D1B9E62584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390" y="778449"/>
              <a:ext cx="5295163" cy="5295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5277CF-0252-F523-C7CE-98E72E9F2AD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16820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A3BD34-66FE-4C57-340E-8AFFA59BE16B}"/>
              </a:ext>
            </a:extLst>
          </p:cNvPr>
          <p:cNvSpPr>
            <a:spLocks/>
          </p:cNvSpPr>
          <p:nvPr/>
        </p:nvSpPr>
        <p:spPr>
          <a:xfrm>
            <a:off x="728856" y="1838714"/>
            <a:ext cx="5185538" cy="50300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page5image1611950704">
            <a:extLst>
              <a:ext uri="{FF2B5EF4-FFF2-40B4-BE49-F238E27FC236}">
                <a16:creationId xmlns:a16="http://schemas.microsoft.com/office/drawing/2014/main" id="{A0089FCF-C48C-4F6E-5669-2A5E01CB7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58" y="1755134"/>
            <a:ext cx="5248675" cy="524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61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TSE per Species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For each time step, make Moon orbit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Calculate the number of orbit positions within min radius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Calculate time between eclipses &amp; average shadow radius/surface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Calculate AWESOME time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05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AWESOME Time over Earth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50733-0342-B4EC-23F8-9F5FD6E18A72}"/>
              </a:ext>
            </a:extLst>
          </p:cNvPr>
          <p:cNvSpPr/>
          <p:nvPr/>
        </p:nvSpPr>
        <p:spPr>
          <a:xfrm>
            <a:off x="2821021" y="1828800"/>
            <a:ext cx="6614809" cy="4664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" name="Picture 1" descr="page6image1467686336">
            <a:extLst>
              <a:ext uri="{FF2B5EF4-FFF2-40B4-BE49-F238E27FC236}">
                <a16:creationId xmlns:a16="http://schemas.microsoft.com/office/drawing/2014/main" id="{E836E7C0-8B31-5091-4149-019DFA9F78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42" y="1690688"/>
            <a:ext cx="6853115" cy="45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7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Global Total Solar Eclipses Coverages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50733-0342-B4EC-23F8-9F5FD6E18A72}"/>
              </a:ext>
            </a:extLst>
          </p:cNvPr>
          <p:cNvSpPr/>
          <p:nvPr/>
        </p:nvSpPr>
        <p:spPr>
          <a:xfrm>
            <a:off x="2821021" y="1828800"/>
            <a:ext cx="6614809" cy="4664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3" name="Picture 1" descr="page7image1467318832">
            <a:extLst>
              <a:ext uri="{FF2B5EF4-FFF2-40B4-BE49-F238E27FC236}">
                <a16:creationId xmlns:a16="http://schemas.microsoft.com/office/drawing/2014/main" id="{DC131615-B532-93C1-7B1C-CA072395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72" y="2055803"/>
            <a:ext cx="6549958" cy="43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2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Horseshoe Crabs vs Humans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50733-0342-B4EC-23F8-9F5FD6E18A72}"/>
              </a:ext>
            </a:extLst>
          </p:cNvPr>
          <p:cNvSpPr/>
          <p:nvPr/>
        </p:nvSpPr>
        <p:spPr>
          <a:xfrm>
            <a:off x="2684834" y="1828800"/>
            <a:ext cx="6614809" cy="4664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1" name="Picture 1" descr="page8image1068299008">
            <a:extLst>
              <a:ext uri="{FF2B5EF4-FFF2-40B4-BE49-F238E27FC236}">
                <a16:creationId xmlns:a16="http://schemas.microsoft.com/office/drawing/2014/main" id="{47662C49-6F64-E6F5-7BAC-BBE4E836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34" y="1828800"/>
            <a:ext cx="6889526" cy="45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page3image931005424">
            <a:extLst>
              <a:ext uri="{FF2B5EF4-FFF2-40B4-BE49-F238E27FC236}">
                <a16:creationId xmlns:a16="http://schemas.microsoft.com/office/drawing/2014/main" id="{8B34E785-7C4F-3D56-A697-48B0CCBB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1" y="3110305"/>
            <a:ext cx="2412459" cy="13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vest and sunglasses&#10;&#10;Description automatically generated">
            <a:extLst>
              <a:ext uri="{FF2B5EF4-FFF2-40B4-BE49-F238E27FC236}">
                <a16:creationId xmlns:a16="http://schemas.microsoft.com/office/drawing/2014/main" id="{D550893A-DA1B-20CD-5518-3765C8E83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830" y="2351548"/>
            <a:ext cx="2645123" cy="33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5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Horseshoe Crabs vs Humans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Horseshoe Crabs</a:t>
            </a:r>
          </a:p>
          <a:p>
            <a:pPr lvl="1"/>
            <a:r>
              <a:rPr lang="en-US" sz="2800" dirty="0"/>
              <a:t>1.5 million eclipses across species</a:t>
            </a:r>
          </a:p>
          <a:p>
            <a:pPr lvl="1"/>
            <a:r>
              <a:rPr lang="en-US" sz="2800" dirty="0"/>
              <a:t>~ 138 trillion TSEs experienced</a:t>
            </a:r>
          </a:p>
          <a:p>
            <a:r>
              <a:rPr lang="en-US" dirty="0"/>
              <a:t>Humans</a:t>
            </a:r>
          </a:p>
          <a:p>
            <a:pPr lvl="1"/>
            <a:r>
              <a:rPr lang="en-US" sz="2800" dirty="0"/>
              <a:t>32,000 eclipses across the species </a:t>
            </a:r>
          </a:p>
          <a:p>
            <a:pPr lvl="1"/>
            <a:r>
              <a:rPr lang="en-US" sz="2800" dirty="0"/>
              <a:t>~ 32 billion TSE experienced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89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AWESOME time = average time between TSEs for a given point on Earth &amp; average time for whole Earth to experience one TSE</a:t>
            </a:r>
          </a:p>
          <a:p>
            <a:r>
              <a:rPr lang="en-US" dirty="0">
                <a:solidFill>
                  <a:srgbClr val="FFFFFF"/>
                </a:solidFill>
              </a:rPr>
              <a:t>TSEs have changed over time</a:t>
            </a:r>
          </a:p>
          <a:p>
            <a:r>
              <a:rPr lang="en-US" dirty="0">
                <a:solidFill>
                  <a:srgbClr val="FFFFFF"/>
                </a:solidFill>
              </a:rPr>
              <a:t>Last TSE = 380 million years from now</a:t>
            </a:r>
          </a:p>
          <a:p>
            <a:r>
              <a:rPr lang="en-US" dirty="0">
                <a:solidFill>
                  <a:srgbClr val="FFFFFF"/>
                </a:solidFill>
              </a:rPr>
              <a:t>Method to calculate TSE per species</a:t>
            </a:r>
          </a:p>
          <a:p>
            <a:r>
              <a:rPr lang="en-US" dirty="0">
                <a:solidFill>
                  <a:srgbClr val="FFFFFF"/>
                </a:solidFill>
              </a:rPr>
              <a:t>Horseshoe crabs across the species had 138 trillion experiences and humans only 38 billion</a:t>
            </a:r>
          </a:p>
          <a:p>
            <a:r>
              <a:rPr lang="en-US" dirty="0">
                <a:solidFill>
                  <a:srgbClr val="FFFFFF"/>
                </a:solidFill>
              </a:rPr>
              <a:t>Humans will beat horseshoe crabs in less than 10 million years</a:t>
            </a:r>
          </a:p>
        </p:txBody>
      </p:sp>
    </p:spTree>
    <p:extLst>
      <p:ext uri="{BB962C8B-B14F-4D97-AF65-F5344CB8AC3E}">
        <p14:creationId xmlns:p14="http://schemas.microsoft.com/office/powerpoint/2010/main" val="4070776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7" name="Rectangle 1128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5" name="Rectangle 1128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1" name="Rectangle 1129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3" name="Rectangle 11292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9" name="Rectangle 1128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6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E19CCD-0487-9428-361C-8AF306434DB5}"/>
              </a:ext>
            </a:extLst>
          </p:cNvPr>
          <p:cNvSpPr/>
          <p:nvPr/>
        </p:nvSpPr>
        <p:spPr>
          <a:xfrm>
            <a:off x="0" y="10"/>
            <a:ext cx="12191980" cy="685799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7C96D572-9864-31E7-79EC-230C6407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1276" name="Picture 12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86D226EB-1E22-0F4E-F884-36114727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2520" y="650497"/>
            <a:ext cx="1974898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0690297F-3D9C-0F51-81A5-10424829F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368" y="3748194"/>
            <a:ext cx="1977304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E38582D2-7E32-3805-A859-E729213A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59" y="643467"/>
            <a:ext cx="1980522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5F87B44F-1458-A6FA-33B3-18839C8A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655" y="3818714"/>
            <a:ext cx="1920889" cy="24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CBB233D7-91BE-498F-BAEB-699E57AD8A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0678" y="650497"/>
            <a:ext cx="1974898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ill Nye The Science Guy is more ready for the solar eclipse than you with this insane photoshoot">
            <a:extLst>
              <a:ext uri="{FF2B5EF4-FFF2-40B4-BE49-F238E27FC236}">
                <a16:creationId xmlns:a16="http://schemas.microsoft.com/office/drawing/2014/main" id="{66C6FB9A-19A5-7178-E6BA-7C39E17D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4129" y="3755224"/>
            <a:ext cx="1971680" cy="24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02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Factors Considered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Evolution of the Earth – Moon – Sun system</a:t>
            </a:r>
          </a:p>
          <a:p>
            <a:r>
              <a:rPr lang="en-US" dirty="0">
                <a:solidFill>
                  <a:srgbClr val="FFFFFF"/>
                </a:solidFill>
              </a:rPr>
              <a:t>Species time on Earth</a:t>
            </a:r>
          </a:p>
          <a:p>
            <a:r>
              <a:rPr lang="en-US" dirty="0">
                <a:solidFill>
                  <a:srgbClr val="FFFFFF"/>
                </a:solidFill>
              </a:rPr>
              <a:t>Average animal population</a:t>
            </a:r>
          </a:p>
          <a:p>
            <a:r>
              <a:rPr lang="en-US">
                <a:solidFill>
                  <a:srgbClr val="FFFFFF"/>
                </a:solidFill>
              </a:rPr>
              <a:t>Geographic range</a:t>
            </a:r>
          </a:p>
        </p:txBody>
      </p:sp>
    </p:spTree>
    <p:extLst>
      <p:ext uri="{BB962C8B-B14F-4D97-AF65-F5344CB8AC3E}">
        <p14:creationId xmlns:p14="http://schemas.microsoft.com/office/powerpoint/2010/main" val="4263431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Species Awareness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First anecdotal stories</a:t>
            </a:r>
          </a:p>
          <a:p>
            <a:r>
              <a:rPr lang="en-US" dirty="0">
                <a:solidFill>
                  <a:srgbClr val="FFFFFF"/>
                </a:solidFill>
              </a:rPr>
              <a:t>13 / 17 taxa of animals acting different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8 nighttime routines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Anxiety in few primates</a:t>
            </a:r>
          </a:p>
          <a:p>
            <a:r>
              <a:rPr lang="en-US" dirty="0">
                <a:solidFill>
                  <a:srgbClr val="FFFFFF"/>
                </a:solidFill>
              </a:rPr>
              <a:t>Including animals capable of distinguishing light and dark and having distant behaviors in each </a:t>
            </a:r>
          </a:p>
        </p:txBody>
      </p:sp>
    </p:spTree>
    <p:extLst>
      <p:ext uri="{BB962C8B-B14F-4D97-AF65-F5344CB8AC3E}">
        <p14:creationId xmlns:p14="http://schemas.microsoft.com/office/powerpoint/2010/main" val="1005778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Species Time on Earth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Extinction Rate: 1 – 10 million years timescale</a:t>
            </a:r>
          </a:p>
          <a:p>
            <a:r>
              <a:rPr lang="en-US" dirty="0">
                <a:solidFill>
                  <a:srgbClr val="FFFFFF"/>
                </a:solidFill>
              </a:rPr>
              <a:t>Geographic Range: Time spent in water and not dependent on specific location</a:t>
            </a:r>
          </a:p>
          <a:p>
            <a:r>
              <a:rPr lang="en-US" dirty="0">
                <a:solidFill>
                  <a:srgbClr val="FFFFFF"/>
                </a:solidFill>
              </a:rPr>
              <a:t>Population and Anthropogenic Effects: Average population count over 10 million years and hunting</a:t>
            </a:r>
          </a:p>
        </p:txBody>
      </p:sp>
    </p:spTree>
    <p:extLst>
      <p:ext uri="{BB962C8B-B14F-4D97-AF65-F5344CB8AC3E}">
        <p14:creationId xmlns:p14="http://schemas.microsoft.com/office/powerpoint/2010/main" val="1708299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Horseshoe Crab</a:t>
            </a:r>
          </a:p>
        </p:txBody>
      </p:sp>
      <p:pic>
        <p:nvPicPr>
          <p:cNvPr id="1025" name="Picture 1" descr="page3image931005424">
            <a:extLst>
              <a:ext uri="{FF2B5EF4-FFF2-40B4-BE49-F238E27FC236}">
                <a16:creationId xmlns:a16="http://schemas.microsoft.com/office/drawing/2014/main" id="{03592016-D166-C22D-562E-851FB2F4CE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57" y="1690688"/>
            <a:ext cx="7958485" cy="44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10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Horseshoe Crab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Capable of observing </a:t>
            </a:r>
          </a:p>
          <a:p>
            <a:r>
              <a:rPr lang="en-US" dirty="0">
                <a:solidFill>
                  <a:srgbClr val="FFFFFF"/>
                </a:solidFill>
              </a:rPr>
              <a:t>10 eyes</a:t>
            </a:r>
          </a:p>
          <a:p>
            <a:r>
              <a:rPr lang="en-US" dirty="0">
                <a:solidFill>
                  <a:srgbClr val="FFFFFF"/>
                </a:solidFill>
              </a:rPr>
              <a:t>On beach in March and July</a:t>
            </a:r>
          </a:p>
          <a:p>
            <a:r>
              <a:rPr lang="en-US" dirty="0">
                <a:solidFill>
                  <a:srgbClr val="FFFFFF"/>
                </a:solidFill>
              </a:rPr>
              <a:t>Fossil record 480 million years ago</a:t>
            </a:r>
          </a:p>
          <a:p>
            <a:r>
              <a:rPr lang="en-US" dirty="0">
                <a:solidFill>
                  <a:srgbClr val="FFFFFF"/>
                </a:solidFill>
              </a:rPr>
              <a:t>Nearly no evolution in 200 million years</a:t>
            </a:r>
          </a:p>
          <a:p>
            <a:r>
              <a:rPr lang="en-US" dirty="0">
                <a:solidFill>
                  <a:srgbClr val="FFFFFF"/>
                </a:solidFill>
              </a:rPr>
              <a:t>4 species: </a:t>
            </a:r>
            <a:r>
              <a:rPr lang="en-US" dirty="0" err="1">
                <a:solidFill>
                  <a:srgbClr val="FFFFFF"/>
                </a:solidFill>
              </a:rPr>
              <a:t>Limulidae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49" name="Picture 1" descr="page3image931005424">
            <a:extLst>
              <a:ext uri="{FF2B5EF4-FFF2-40B4-BE49-F238E27FC236}">
                <a16:creationId xmlns:a16="http://schemas.microsoft.com/office/drawing/2014/main" id="{D342F6B3-2AD5-E631-8304-C19792AD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66" y="4155236"/>
            <a:ext cx="4818434" cy="27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29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Evolution of the Sun – Earth – Moon System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Tidal effects of the Moon on the Earth</a:t>
            </a:r>
          </a:p>
          <a:p>
            <a:r>
              <a:rPr lang="en-US" dirty="0">
                <a:solidFill>
                  <a:srgbClr val="FFFFFF"/>
                </a:solidFill>
              </a:rPr>
              <a:t>Averaging over: precession rates, Saros cycles, and eccentricity variations</a:t>
            </a:r>
          </a:p>
          <a:p>
            <a:r>
              <a:rPr lang="en-US" dirty="0">
                <a:solidFill>
                  <a:srgbClr val="FFFFFF"/>
                </a:solidFill>
              </a:rPr>
              <a:t>Use average eccentricities of Earth and Moon orbit</a:t>
            </a:r>
          </a:p>
        </p:txBody>
      </p:sp>
    </p:spTree>
    <p:extLst>
      <p:ext uri="{BB962C8B-B14F-4D97-AF65-F5344CB8AC3E}">
        <p14:creationId xmlns:p14="http://schemas.microsoft.com/office/powerpoint/2010/main" val="628635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5373" b="13649"/>
          <a:stretch/>
        </p:blipFill>
        <p:spPr>
          <a:xfrm>
            <a:off x="20" y="1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TSE Frequency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E12356-06B9-9BF7-EAB0-47C8A418F687}"/>
              </a:ext>
            </a:extLst>
          </p:cNvPr>
          <p:cNvGrpSpPr/>
          <p:nvPr/>
        </p:nvGrpSpPr>
        <p:grpSpPr>
          <a:xfrm>
            <a:off x="4152900" y="1838714"/>
            <a:ext cx="8039080" cy="5030065"/>
            <a:chOff x="1231068" y="926275"/>
            <a:chExt cx="8542324" cy="50232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906FA1-8F1E-B0BE-F170-E5CD552B955B}"/>
                </a:ext>
              </a:extLst>
            </p:cNvPr>
            <p:cNvSpPr>
              <a:spLocks/>
            </p:cNvSpPr>
            <p:nvPr/>
          </p:nvSpPr>
          <p:spPr>
            <a:xfrm>
              <a:off x="4263241" y="926275"/>
              <a:ext cx="5510151" cy="502326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3" name="Picture 1" descr="page4image1466307808">
              <a:extLst>
                <a:ext uri="{FF2B5EF4-FFF2-40B4-BE49-F238E27FC236}">
                  <a16:creationId xmlns:a16="http://schemas.microsoft.com/office/drawing/2014/main" id="{4565A22C-B782-7113-2587-E9D1B9E62584}"/>
                </a:ext>
              </a:extLst>
            </p:cNvPr>
            <p:cNvPicPr>
              <a:picLocks noChangeAspect="1"/>
            </p:cNvPicPr>
            <p:nvPr>
              <p:ph idx="1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390" y="778449"/>
              <a:ext cx="5295163" cy="5295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8">
                <a:extLst>
                  <a:ext uri="{FF2B5EF4-FFF2-40B4-BE49-F238E27FC236}">
                    <a16:creationId xmlns:a16="http://schemas.microsoft.com/office/drawing/2014/main" id="{625277CF-0252-F523-C7CE-98E72E9F2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6168204" cy="46672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FFFFFF"/>
                    </a:solidFill>
                  </a:rPr>
                  <a:t>Simple model of Moon orbit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Semi – major axis: 239000 miles (roughly 385000 km)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Grey dashed line = max orbit distance for eclipse conditions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Blue solid line = elliptical orbit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0" dirty="0">
                    <a:solidFill>
                      <a:srgbClr val="FFFFFF"/>
                    </a:solidFill>
                  </a:rPr>
                  <a:t> 35% of orbit</a:t>
                </a:r>
              </a:p>
              <a:p>
                <a:r>
                  <a:rPr lang="en-US" b="0" dirty="0">
                    <a:solidFill>
                      <a:srgbClr val="FFFFFF"/>
                    </a:solidFill>
                  </a:rPr>
                  <a:t>2 syzygy opportunities per year</a:t>
                </a: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1 TSE every 1.4 years</a:t>
                </a:r>
                <a:endParaRPr lang="en-US" b="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6" name="Content Placeholder 8">
                <a:extLst>
                  <a:ext uri="{FF2B5EF4-FFF2-40B4-BE49-F238E27FC236}">
                    <a16:creationId xmlns:a16="http://schemas.microsoft.com/office/drawing/2014/main" id="{625277CF-0252-F523-C7CE-98E72E9F2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6168204" cy="4667250"/>
              </a:xfrm>
              <a:prstGeom prst="rect">
                <a:avLst/>
              </a:prstGeom>
              <a:blipFill>
                <a:blip r:embed="rId6"/>
                <a:stretch>
                  <a:fillRect l="-1852" t="-2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20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olar eclipse in the sky&#10;&#10;Description automatically generated">
            <a:extLst>
              <a:ext uri="{FF2B5EF4-FFF2-40B4-BE49-F238E27FC236}">
                <a16:creationId xmlns:a16="http://schemas.microsoft.com/office/drawing/2014/main" id="{54E83CED-F601-9870-42EC-55758ADBD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373" b="13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C37EB-2D1E-8914-B1F4-4449ADCB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World TSE Rate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A2E303-AEF9-53D1-9B90-2113C378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Location bias?</a:t>
            </a:r>
          </a:p>
          <a:p>
            <a:r>
              <a:rPr lang="en-US" dirty="0">
                <a:solidFill>
                  <a:srgbClr val="FFFFFF"/>
                </a:solidFill>
              </a:rPr>
              <a:t>Meeus (1982): Any point on Earth experiences a TSE every 375 years</a:t>
            </a:r>
          </a:p>
          <a:p>
            <a:r>
              <a:rPr lang="en-US" dirty="0">
                <a:solidFill>
                  <a:srgbClr val="FFFFFF"/>
                </a:solidFill>
              </a:rPr>
              <a:t>Wright (2024): TSE every 366 years (mostly independent of longitude) </a:t>
            </a:r>
          </a:p>
        </p:txBody>
      </p:sp>
    </p:spTree>
    <p:extLst>
      <p:ext uri="{BB962C8B-B14F-4D97-AF65-F5344CB8AC3E}">
        <p14:creationId xmlns:p14="http://schemas.microsoft.com/office/powerpoint/2010/main" val="132545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9dd8f4f-3b8b-4768-aba7-bbd379e0736b}" enabled="0" method="" siteId="{f9dd8f4f-3b8b-4768-aba7-bbd379e073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996</Words>
  <Application>Microsoft Macintosh PowerPoint</Application>
  <PresentationFormat>Widescreen</PresentationFormat>
  <Paragraphs>132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Species Syzygy: Which Animal Has Seen the Most Total Solar Eclipses? </vt:lpstr>
      <vt:lpstr>Factors Considered</vt:lpstr>
      <vt:lpstr>Species Awareness</vt:lpstr>
      <vt:lpstr>Species Time on Earth</vt:lpstr>
      <vt:lpstr>Horseshoe Crab</vt:lpstr>
      <vt:lpstr>Horseshoe Crab</vt:lpstr>
      <vt:lpstr>Evolution of the Sun – Earth – Moon System</vt:lpstr>
      <vt:lpstr>TSE Frequency</vt:lpstr>
      <vt:lpstr>World TSE Rate</vt:lpstr>
      <vt:lpstr>AWESOME Time</vt:lpstr>
      <vt:lpstr>Moon Orbit</vt:lpstr>
      <vt:lpstr>TSE per Species</vt:lpstr>
      <vt:lpstr>AWESOME Time over Earth Time</vt:lpstr>
      <vt:lpstr>Global Total Solar Eclipses Coverages</vt:lpstr>
      <vt:lpstr>Horseshoe Crabs vs Humans</vt:lpstr>
      <vt:lpstr>Horseshoe Crabs vs Humans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Paul (RIT Student)</dc:creator>
  <cp:lastModifiedBy>Taylor Paul (RIT Student)</cp:lastModifiedBy>
  <cp:revision>2</cp:revision>
  <dcterms:created xsi:type="dcterms:W3CDTF">2024-04-01T17:21:27Z</dcterms:created>
  <dcterms:modified xsi:type="dcterms:W3CDTF">2024-04-03T14:50:49Z</dcterms:modified>
</cp:coreProperties>
</file>