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726075325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726075325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726075325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726075325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Resolved observations of floofy objects show that spatial inhomogeneities are the main cause of brightness variation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/>
              <a:t>floofy objects are more akin to planetary objects rather than small bodies,</a:t>
            </a:r>
            <a:r>
              <a:rPr lang="en"/>
              <a:t> so we can apply mapping utilities as developed for planetary objects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Determining size requires observing other objects for reference and comparison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7e9e676fa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c7e9e676f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Figure 6: rotation curve and longitudinal map for CL objects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Rotation curve: strong brightness peak near 0°, and drop near 180°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Longitudinal map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/>
              <a:t>Projection of the </a:t>
            </a:r>
            <a:r>
              <a:rPr b="1" lang="en"/>
              <a:t>rotation</a:t>
            </a:r>
            <a:r>
              <a:rPr b="1" lang="en"/>
              <a:t> curve onto a 9-slice longitudinal map using the Python Basemap code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Each colored slice indicates the mean brightness of CL objects at the given longitude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726075325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726075325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best observational targets are tidally locked, zero-obliquity Hot Jupiters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Light phase curve observations enable comparison with known light curves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Tidal locking and lack of rotational obliquity allow determination of the planet side at any given point in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Observations suggest that in addition to longitudinal differences of rotationally variable objects, further study of floofy objects is warranted as a function of temporal phase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7e9e676f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7e9e676f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7e9e676f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c7e9e676f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726075325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726075325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viewing geometry of an observation determines the amount of reflected light detected from an object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measurement of optical light curves has been particularly well used in the study of small solar system bodies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/>
              <a:t>Brightness -&gt; shape + spin period = density, assuming uniform brightness and composition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Issue: planets aren’t typically uniform </a:t>
            </a:r>
            <a:r>
              <a:rPr lang="en"/>
              <a:t>(</a:t>
            </a:r>
            <a:r>
              <a:rPr b="1" lang="en">
                <a:solidFill>
                  <a:schemeClr val="dk1"/>
                </a:solidFill>
              </a:rPr>
              <a:t>Jupiter’s bands, Earth and Mars’ ice caps</a:t>
            </a:r>
            <a:r>
              <a:rPr lang="en">
                <a:solidFill>
                  <a:schemeClr val="dk1"/>
                </a:solidFill>
              </a:rPr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Determining the properties of exoplanets is challenging, </a:t>
            </a:r>
            <a:r>
              <a:rPr b="1" lang="en"/>
              <a:t>since we don’t always know the observing angle 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/>
              <a:t>Solar system objects = easy -&gt; direct missions = different viewing geometries = light curves = object shape and period -&gt; infer other properties  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Hot jupiters frequently have circular orbits = </a:t>
            </a:r>
            <a:r>
              <a:rPr b="1" lang="en"/>
              <a:t>tidally locked to host star (synchronous rotation timescale &lt; orbit timescales)</a:t>
            </a:r>
            <a:r>
              <a:rPr lang="en"/>
              <a:t> </a:t>
            </a:r>
            <a:r>
              <a:rPr b="1" lang="en"/>
              <a:t>= negligible axial obliquity = assume the observation latitude based on the planet’s orbital inclination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Longer orbit = </a:t>
            </a:r>
            <a:r>
              <a:rPr b="1" lang="en"/>
              <a:t>possibly not tidally locked</a:t>
            </a:r>
            <a:r>
              <a:rPr lang="en"/>
              <a:t> = </a:t>
            </a:r>
            <a:r>
              <a:rPr b="1" lang="en"/>
              <a:t>cannot assume latitude</a:t>
            </a:r>
            <a:r>
              <a:rPr lang="en"/>
              <a:t> of the planet based on the viewing geometry of the plane of the planet’s orbit = extremely </a:t>
            </a:r>
            <a:r>
              <a:rPr b="1" lang="en"/>
              <a:t>difficult to constrain rotation rate</a:t>
            </a:r>
            <a:r>
              <a:rPr lang="en"/>
              <a:t> = degeneracies when determining the observed planet side (</a:t>
            </a:r>
            <a:r>
              <a:rPr b="1" lang="en"/>
              <a:t>cannot determine the observed planet side)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726075325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c726075325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Noise: </a:t>
            </a:r>
            <a:r>
              <a:rPr b="1" lang="en"/>
              <a:t>allow us study of the nuances in the light curves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background source contamination and misclassification of observed objects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Solution: use color </a:t>
            </a:r>
            <a:r>
              <a:rPr b="1" lang="en"/>
              <a:t>(not just brightness)</a:t>
            </a:r>
            <a:r>
              <a:rPr lang="en"/>
              <a:t>, and a variety of filter combinations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low vs. high density =</a:t>
            </a:r>
            <a:r>
              <a:rPr b="1" lang="en"/>
              <a:t> differences between eclipses and transits in specific colors </a:t>
            </a:r>
            <a:endParaRPr b="1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/>
              <a:t>Gas giants = blue optical slope (Rayleigh scattering), red optical and near-infrared spectral features are due to a variety of gas species</a:t>
            </a:r>
            <a:endParaRPr b="1"/>
          </a:p>
          <a:p>
            <a:pPr indent="-298450" lvl="0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/>
              <a:t>High altitude condensates/photochemical hazes result in degeneracies between the density regimes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“Floofy objects” or UFOs </a:t>
            </a:r>
            <a:r>
              <a:rPr b="1" lang="en"/>
              <a:t>(Understudied Floofy Objects)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Potentially rotationally variable objects with tentative variable reflectivity as a function of viewing angle, </a:t>
            </a:r>
            <a:r>
              <a:rPr b="1" lang="en"/>
              <a:t>similar to the variance seen in Solar System planets and exoplanets</a:t>
            </a:r>
            <a:r>
              <a:rPr lang="en"/>
              <a:t> 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/>
              <a:t>Remains to be seen where these object lie in the classification of planets, brown dwarfs, asteroids, stars, and other rotationally variable objects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Authors confident these objects will provide an unending amount of joy as astronomers work to understand their unique peculiarities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726075325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726075325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7e9e676f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7e9e676f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Frame color-correction to account for differing seeing conditions and remove nearby colorful companions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Prior research: frame center has relatively constant flat field and gain components </a:t>
            </a:r>
            <a:r>
              <a:rPr b="1" lang="en"/>
              <a:t>(no flat field correction to the data)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Each object is highly resolved and not rotationally symmetric </a:t>
            </a:r>
            <a:r>
              <a:rPr b="1" lang="en"/>
              <a:t>(no comparison of </a:t>
            </a:r>
            <a:r>
              <a:rPr b="1" lang="en"/>
              <a:t>aperture</a:t>
            </a:r>
            <a:r>
              <a:rPr b="1" lang="en"/>
              <a:t> sizes and use of default background removed frames)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Remaining colorful backgrounds are removed manually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Visual categorization and positioning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 balancing: account for variations in lighting across images of the same object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Normalize image in each channel</a:t>
            </a:r>
            <a:r>
              <a:rPr b="1" lang="en"/>
              <a:t> (assume that the whitest patch is set at the 98th percentile of the image intensity values)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Determine the average brightness in each channel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 choice of data reduction method can have a large impact on the resulting rotation curves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/>
              <a:t>A uniform application of data reduction method is key to determining trends in an underlying population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7e9e676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c7e9e676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Asterisked sub-types: later additions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TW from TB, GW from BW, GR from BK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Unused GR, GW, and TW may be classified as BK, BW, and TB respectively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all subtypes with a significant number of observations, about half of them were deemed acceptable for the study, so we can assume this holds true for the re-classified objects as well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726075325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726075325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Longitudinal coordinate system shown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/>
              <a:t>Floofy object facing left = negative, right = positive 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/>
              <a:t>I don’t understand why the authors chose to use 45 and 135 instead of 60 and 120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Latitude coordinate system: head = 90°, tail = -90° 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/>
              <a:t>The authors are primarily interested in the belly to non-belly transition in these objects, the latitudinal dimension generally does not provide useful data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/>
              <a:t>Further, floofy objects are less symmetric in this dimension and therefore studying any transitions is mostly beyond the scope of this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726075325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c726075325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Figure 3: white light rotation curves of objects with 4+ longitudes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Each panel = different sub-type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Each colored line = different object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Interpretation: objects tend to be whiter and brighter at 0°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Exceptions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WT is relatively constant with longitude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Most sub-types suggest an increased brightness around 0° </a:t>
            </a:r>
            <a:r>
              <a:rPr b="1" lang="en"/>
              <a:t>(TB and CL especially)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726075325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726075325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14350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/>
              <a:t>Detection of Rotational Variability in Floofy Objects at Optical Wavelengths</a:t>
            </a:r>
            <a:endParaRPr sz="3300"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141375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 Diana Ryder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87900" y="1330125"/>
            <a:ext cx="5232300" cy="22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5: cluster membership based on 0° images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Clusters 0, 1, and 2: predominantly bright at 0°, with differing colors visible on limbs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Cluster 0: many </a:t>
            </a:r>
            <a:r>
              <a:rPr lang="en"/>
              <a:t>WT and CL objects with lighter limbs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Cluster 1: many BW objects with darker limbs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Cluster 2: limb colors lighter than cluster 1, but darker than cluster 0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b="22088" l="1085" r="53131" t="0"/>
          <a:stretch/>
        </p:blipFill>
        <p:spPr>
          <a:xfrm>
            <a:off x="5620225" y="311750"/>
            <a:ext cx="3176999" cy="318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5530525" y="3551225"/>
            <a:ext cx="3356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Clusters 0, 1, and 2 are more rotationally variable 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Clusters 3, 4, and 5 are more homogeneous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387900" y="3492925"/>
            <a:ext cx="51426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Cluster 3: mostly BK sub-types, dark near 0° and on limbs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Clusters 4 and 5: mostly TB and OG sub-types, with cluster 4 being lighter and cluster 5 darker 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Shape and Rotation Rate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387900" y="1356675"/>
            <a:ext cx="8368200" cy="19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Resolved observations of floofy objects show that spatial inhomogeneities are the main cause of brightness variation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apply mapping utilities as developed for planetary objects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Determining size requires observing other objects for reference and comparison</a:t>
            </a:r>
            <a:endParaRPr b="1"/>
          </a:p>
        </p:txBody>
      </p:sp>
      <p:sp>
        <p:nvSpPr>
          <p:cNvPr id="142" name="Google Shape;142;p23"/>
          <p:cNvSpPr txBox="1"/>
          <p:nvPr/>
        </p:nvSpPr>
        <p:spPr>
          <a:xfrm>
            <a:off x="324750" y="3796400"/>
            <a:ext cx="849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representative UFO can be created given a relatively large sample size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48" name="Google Shape;148;p24"/>
          <p:cNvSpPr txBox="1"/>
          <p:nvPr>
            <p:ph idx="1" type="body"/>
          </p:nvPr>
        </p:nvSpPr>
        <p:spPr>
          <a:xfrm>
            <a:off x="387900" y="1489825"/>
            <a:ext cx="42996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6: rotation curve and longitudinal map for CL objects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Rotation curve: strong brightness peak near </a:t>
            </a:r>
            <a:r>
              <a:rPr lang="en"/>
              <a:t>0°, and drop near 180°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Longitudinal map: each colored slice indicates the mean brightness of CL objects at the given longitude</a:t>
            </a:r>
            <a:endParaRPr/>
          </a:p>
        </p:txBody>
      </p:sp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 b="21315" l="51319" r="0" t="0"/>
          <a:stretch/>
        </p:blipFill>
        <p:spPr>
          <a:xfrm>
            <a:off x="4687350" y="342124"/>
            <a:ext cx="4255576" cy="40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55" name="Google Shape;155;p25"/>
          <p:cNvSpPr txBox="1"/>
          <p:nvPr>
            <p:ph idx="1" type="body"/>
          </p:nvPr>
        </p:nvSpPr>
        <p:spPr>
          <a:xfrm>
            <a:off x="387900" y="1489824"/>
            <a:ext cx="8368200" cy="5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</a:t>
            </a:r>
            <a:r>
              <a:rPr lang="en"/>
              <a:t>he best observational targets are tidally locked, zero-obliquity Hot Jupiters </a:t>
            </a:r>
            <a:endParaRPr/>
          </a:p>
        </p:txBody>
      </p:sp>
      <p:sp>
        <p:nvSpPr>
          <p:cNvPr id="156" name="Google Shape;156;p25"/>
          <p:cNvSpPr txBox="1"/>
          <p:nvPr/>
        </p:nvSpPr>
        <p:spPr>
          <a:xfrm>
            <a:off x="387900" y="1998325"/>
            <a:ext cx="83682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Light phase curve observations enable comparison with known light curves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Tidal locking and lack of rotational obliquity allow determination of the planet side at any given point in time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387900" y="3251125"/>
            <a:ext cx="836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Fu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rther study of floofy objects is warranted as a function of temporal phase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328 floofy objects, 346 frames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13 different subcategories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32 different UFO rotation curves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Trends: UFOs are typically brighter and whiter at </a:t>
            </a:r>
            <a:r>
              <a:rPr lang="en"/>
              <a:t>0°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Cluster analysis determined that </a:t>
            </a:r>
            <a:r>
              <a:rPr lang="en"/>
              <a:t>0°</a:t>
            </a:r>
            <a:r>
              <a:rPr lang="en"/>
              <a:t> observations were best represented by 6 subcategories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False Pawsitives </a:t>
            </a:r>
            <a:endParaRPr/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387900" y="1421775"/>
            <a:ext cx="4438500" cy="10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50"/>
              <a:t>WOOF (Wagging tails On Objectively Friendly) objects: </a:t>
            </a:r>
            <a:r>
              <a:rPr lang="en" sz="1650"/>
              <a:t>potential</a:t>
            </a:r>
            <a:r>
              <a:rPr lang="en" sz="1650"/>
              <a:t> </a:t>
            </a:r>
            <a:r>
              <a:rPr lang="en" sz="1650"/>
              <a:t>confusion</a:t>
            </a:r>
            <a:r>
              <a:rPr lang="en" sz="1650"/>
              <a:t> with non-spatially resolved floofy objects </a:t>
            </a:r>
            <a:endParaRPr sz="1650"/>
          </a:p>
        </p:txBody>
      </p:sp>
      <p:pic>
        <p:nvPicPr>
          <p:cNvPr id="170" name="Google Shape;170;p27"/>
          <p:cNvPicPr preferRelativeResize="0"/>
          <p:nvPr/>
        </p:nvPicPr>
        <p:blipFill rotWithShape="1">
          <a:blip r:embed="rId3">
            <a:alphaModFix/>
          </a:blip>
          <a:srcRect b="19659" l="0" r="8290" t="0"/>
          <a:stretch/>
        </p:blipFill>
        <p:spPr>
          <a:xfrm>
            <a:off x="4826400" y="740938"/>
            <a:ext cx="4136800" cy="27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7"/>
          <p:cNvSpPr txBox="1"/>
          <p:nvPr/>
        </p:nvSpPr>
        <p:spPr>
          <a:xfrm>
            <a:off x="4826400" y="3768075"/>
            <a:ext cx="3957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important to obtain resolved observations to differentiate between objects 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387900" y="2352600"/>
            <a:ext cx="4438500" cy="27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Figure 7: comparing the partial DX01 (WOOF Object) rotation curve to the average CL rotation curve</a:t>
            </a:r>
            <a:endParaRPr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4/5 observations of DX01 fall within 1σ of the average CL sub-type rotation curve</a:t>
            </a:r>
            <a:endParaRPr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3375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Roboto"/>
              <a:buChar char="●"/>
            </a:pPr>
            <a:r>
              <a:rPr lang="en" sz="16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DX sub class is indistinguishable from the mean CL type object in unresolved observations</a:t>
            </a:r>
            <a:endParaRPr sz="16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8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</a:t>
            </a:r>
            <a:r>
              <a:rPr lang="en"/>
              <a:t>he viewing geometry of an observation determines the amount of reflected light detected from an object 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387900" y="2299525"/>
            <a:ext cx="8368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measurement of optical light curves has been particularly well used in the study of small solar system bodies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87900" y="3079825"/>
            <a:ext cx="83682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Determining the properties of exoplanets is challenging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Hot Jupiters: short circular orbits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Longer orbits?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87900" y="1489824"/>
            <a:ext cx="8368200" cy="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Difficulties: noise, b</a:t>
            </a:r>
            <a:r>
              <a:rPr lang="en"/>
              <a:t>ackground source contamination and misclassification of observed objects 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387900" y="2250925"/>
            <a:ext cx="83682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Solution: use color and a variety of filter combinations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Low or high density? 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87900" y="3185125"/>
            <a:ext cx="8222700" cy="18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“Floofy” Objects or UFOs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Potentially rotationally variable objects with tentative variable reflectivity as a function of viewing angle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Authors confident these objects will provide an unending amount of joy as astronomers work to understand their unique peculiarities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Collection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87900" y="1489825"/>
            <a:ext cx="8368200" cy="23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Solicited catstronomers through social media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Image criteria: floofy object rolling </a:t>
            </a:r>
            <a:r>
              <a:rPr lang="en"/>
              <a:t>around</a:t>
            </a:r>
            <a:r>
              <a:rPr lang="en"/>
              <a:t>, interest in floofy objects with different colored belly and non-belly regions, wanted images to be used for research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Additional information: well-lit observations (large SNR, minimal contamination), observations from different </a:t>
            </a:r>
            <a:r>
              <a:rPr lang="en"/>
              <a:t>angles, transiting and eclipsing objects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387900" y="3845125"/>
            <a:ext cx="836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Overwhelming community response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87900" y="1337425"/>
            <a:ext cx="8368200" cy="20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 color-correction to account for differing seeing conditions and remove nearby colorful companions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Prior research: frame center has relatively constant flat field and gain components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Each object is highly resolved and not rotationally symmetric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Remaining colorful backgrounds are removed manually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Visual classifications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387900" y="3362175"/>
            <a:ext cx="8368200" cy="1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White balancing: account for variations in lighting across images of the same object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Normalize image in each channel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Determine average brightness in each channel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Analysis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87900" y="1489825"/>
            <a:ext cx="8368200" cy="9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Visual sub-type c</a:t>
            </a:r>
            <a:r>
              <a:rPr lang="en" sz="1700"/>
              <a:t>lassifications attempt to follow previously </a:t>
            </a:r>
            <a:r>
              <a:rPr lang="en" sz="1700"/>
              <a:t>identified</a:t>
            </a:r>
            <a:r>
              <a:rPr lang="en" sz="1700"/>
              <a:t> color trends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Different sub-types were added as necessary throughout the classification process</a:t>
            </a:r>
            <a:endParaRPr sz="1700"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30829" l="0" r="0" t="0"/>
          <a:stretch/>
        </p:blipFill>
        <p:spPr>
          <a:xfrm>
            <a:off x="144175" y="2584664"/>
            <a:ext cx="6119701" cy="210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22281" l="10918" r="8259" t="0"/>
          <a:stretch/>
        </p:blipFill>
        <p:spPr>
          <a:xfrm>
            <a:off x="6459584" y="2629588"/>
            <a:ext cx="2492224" cy="201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Analysis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87825" y="1491550"/>
            <a:ext cx="3101700" cy="14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Longitudinal</a:t>
            </a:r>
            <a:r>
              <a:rPr lang="en"/>
              <a:t> coordinate system</a:t>
            </a:r>
            <a:r>
              <a:rPr lang="en"/>
              <a:t> shown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Latitude coordinate system: </a:t>
            </a:r>
            <a:r>
              <a:rPr lang="en"/>
              <a:t>head = 90°, tail = -90°</a:t>
            </a:r>
            <a:endParaRPr baseline="30000"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70305" l="0" r="0" t="0"/>
          <a:stretch/>
        </p:blipFill>
        <p:spPr>
          <a:xfrm>
            <a:off x="223212" y="3040450"/>
            <a:ext cx="3430925" cy="17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37516" l="0" r="0" t="29353"/>
          <a:stretch/>
        </p:blipFill>
        <p:spPr>
          <a:xfrm>
            <a:off x="3818813" y="521450"/>
            <a:ext cx="4957129" cy="2749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3979425" y="3270575"/>
            <a:ext cx="46359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Row 1: raw images of object CL1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Row 2: background subtracted images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Row 3: white balanced images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Significant balanced images near -45°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Added blue tint to images near +/-180°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87900" y="1489825"/>
            <a:ext cx="5859300" cy="16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3: white light rotation curves of objects with 4+ longitudes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panel = different sub-type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colored line = </a:t>
            </a:r>
            <a:r>
              <a:rPr lang="en"/>
              <a:t>different</a:t>
            </a:r>
            <a:r>
              <a:rPr lang="en"/>
              <a:t> object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 rotWithShape="1">
          <a:blip r:embed="rId3">
            <a:alphaModFix/>
          </a:blip>
          <a:srcRect b="15117" l="4570" r="55403" t="0"/>
          <a:stretch/>
        </p:blipFill>
        <p:spPr>
          <a:xfrm>
            <a:off x="6019950" y="200076"/>
            <a:ext cx="2896851" cy="474333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387900" y="3407675"/>
            <a:ext cx="56322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Objects tend to be whiter and brighter at 0° 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Exception: WT is roughly constant with longitude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21297" l="55336" r="4111" t="0"/>
          <a:stretch/>
        </p:blipFill>
        <p:spPr>
          <a:xfrm>
            <a:off x="5897625" y="257025"/>
            <a:ext cx="3089100" cy="462944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87900" y="1489875"/>
            <a:ext cx="5509800" cy="3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4: color-magnitude diagram for all sub-type observations at 0°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BK and BW trend into TW and WT across 0° in all plots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R−G vs. B plot is the most symmetric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TB and OG objects stray from 0° the most in all three plots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